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7" r:id="rId2"/>
    <p:sldId id="277" r:id="rId3"/>
    <p:sldId id="397" r:id="rId4"/>
    <p:sldId id="313" r:id="rId5"/>
    <p:sldId id="398" r:id="rId6"/>
    <p:sldId id="281" r:id="rId7"/>
    <p:sldId id="329" r:id="rId8"/>
    <p:sldId id="268" r:id="rId9"/>
    <p:sldId id="401" r:id="rId10"/>
    <p:sldId id="283" r:id="rId11"/>
    <p:sldId id="284" r:id="rId12"/>
    <p:sldId id="286" r:id="rId13"/>
    <p:sldId id="405" r:id="rId14"/>
    <p:sldId id="291" r:id="rId15"/>
    <p:sldId id="287" r:id="rId16"/>
    <p:sldId id="288" r:id="rId17"/>
    <p:sldId id="292" r:id="rId18"/>
    <p:sldId id="293" r:id="rId19"/>
    <p:sldId id="294" r:id="rId20"/>
    <p:sldId id="406" r:id="rId21"/>
    <p:sldId id="298" r:id="rId22"/>
    <p:sldId id="309" r:id="rId23"/>
    <p:sldId id="296" r:id="rId24"/>
    <p:sldId id="297" r:id="rId25"/>
    <p:sldId id="305" r:id="rId26"/>
    <p:sldId id="310" r:id="rId27"/>
    <p:sldId id="299" r:id="rId28"/>
    <p:sldId id="407" r:id="rId29"/>
    <p:sldId id="307" r:id="rId30"/>
    <p:sldId id="314" r:id="rId31"/>
    <p:sldId id="315" r:id="rId32"/>
    <p:sldId id="316" r:id="rId33"/>
    <p:sldId id="302" r:id="rId34"/>
    <p:sldId id="408" r:id="rId35"/>
    <p:sldId id="308" r:id="rId36"/>
    <p:sldId id="318" r:id="rId37"/>
    <p:sldId id="319" r:id="rId38"/>
    <p:sldId id="320" r:id="rId39"/>
    <p:sldId id="323" r:id="rId40"/>
    <p:sldId id="321" r:id="rId41"/>
    <p:sldId id="322" r:id="rId42"/>
    <p:sldId id="269" r:id="rId43"/>
    <p:sldId id="273" r:id="rId44"/>
    <p:sldId id="274" r:id="rId45"/>
    <p:sldId id="411" r:id="rId46"/>
    <p:sldId id="394" r:id="rId47"/>
    <p:sldId id="332" r:id="rId48"/>
    <p:sldId id="399" r:id="rId49"/>
    <p:sldId id="400" r:id="rId50"/>
    <p:sldId id="353" r:id="rId51"/>
    <p:sldId id="354" r:id="rId52"/>
    <p:sldId id="355" r:id="rId53"/>
    <p:sldId id="404" r:id="rId54"/>
    <p:sldId id="402" r:id="rId55"/>
    <p:sldId id="403" r:id="rId56"/>
    <p:sldId id="409" r:id="rId57"/>
    <p:sldId id="380" r:id="rId58"/>
    <p:sldId id="290" r:id="rId59"/>
    <p:sldId id="325" r:id="rId60"/>
    <p:sldId id="324" r:id="rId61"/>
    <p:sldId id="410" r:id="rId62"/>
    <p:sldId id="328" r:id="rId63"/>
    <p:sldId id="331" r:id="rId64"/>
    <p:sldId id="388" r:id="rId65"/>
    <p:sldId id="390" r:id="rId66"/>
    <p:sldId id="391" r:id="rId67"/>
    <p:sldId id="337" r:id="rId68"/>
    <p:sldId id="336" r:id="rId69"/>
    <p:sldId id="346" r:id="rId70"/>
    <p:sldId id="417" r:id="rId71"/>
    <p:sldId id="393" r:id="rId72"/>
    <p:sldId id="333" r:id="rId73"/>
    <p:sldId id="349" r:id="rId74"/>
    <p:sldId id="382" r:id="rId75"/>
    <p:sldId id="383" r:id="rId76"/>
    <p:sldId id="384" r:id="rId77"/>
    <p:sldId id="385" r:id="rId78"/>
    <p:sldId id="342" r:id="rId79"/>
    <p:sldId id="334" r:id="rId80"/>
    <p:sldId id="347" r:id="rId81"/>
    <p:sldId id="348" r:id="rId82"/>
    <p:sldId id="341" r:id="rId83"/>
    <p:sldId id="345" r:id="rId84"/>
    <p:sldId id="381" r:id="rId85"/>
    <p:sldId id="350" r:id="rId86"/>
    <p:sldId id="351" r:id="rId87"/>
    <p:sldId id="352" r:id="rId88"/>
    <p:sldId id="416" r:id="rId89"/>
    <p:sldId id="357" r:id="rId90"/>
    <p:sldId id="358" r:id="rId91"/>
    <p:sldId id="359" r:id="rId92"/>
    <p:sldId id="415" r:id="rId93"/>
    <p:sldId id="361" r:id="rId94"/>
    <p:sldId id="362" r:id="rId95"/>
    <p:sldId id="363" r:id="rId96"/>
    <p:sldId id="414" r:id="rId97"/>
    <p:sldId id="365" r:id="rId98"/>
    <p:sldId id="366" r:id="rId99"/>
    <p:sldId id="367" r:id="rId100"/>
    <p:sldId id="368" r:id="rId101"/>
    <p:sldId id="369" r:id="rId102"/>
    <p:sldId id="370" r:id="rId103"/>
    <p:sldId id="413" r:id="rId104"/>
    <p:sldId id="374" r:id="rId105"/>
    <p:sldId id="375" r:id="rId106"/>
    <p:sldId id="376" r:id="rId107"/>
    <p:sldId id="377" r:id="rId108"/>
    <p:sldId id="412" r:id="rId109"/>
    <p:sldId id="379"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BD8F0E-A386-4E77-AC55-557CA10C5E17}">
          <p14:sldIdLst>
            <p14:sldId id="267"/>
            <p14:sldId id="277"/>
            <p14:sldId id="397"/>
            <p14:sldId id="313"/>
            <p14:sldId id="398"/>
            <p14:sldId id="281"/>
            <p14:sldId id="329"/>
            <p14:sldId id="268"/>
          </p14:sldIdLst>
        </p14:section>
        <p14:section name="Unit 1 - DOORS Basics" id="{BE4F3C7F-826C-4C3B-B370-7F74A2C75650}">
          <p14:sldIdLst>
            <p14:sldId id="401"/>
            <p14:sldId id="283"/>
            <p14:sldId id="284"/>
            <p14:sldId id="286"/>
            <p14:sldId id="405"/>
          </p14:sldIdLst>
        </p14:section>
        <p14:section name="Unit 2 – Requirement Modules" id="{49BBF7AB-DDAB-44A5-8F11-5E8F223C4E35}">
          <p14:sldIdLst>
            <p14:sldId id="291"/>
            <p14:sldId id="287"/>
            <p14:sldId id="288"/>
            <p14:sldId id="292"/>
            <p14:sldId id="293"/>
            <p14:sldId id="294"/>
            <p14:sldId id="406"/>
          </p14:sldIdLst>
        </p14:section>
        <p14:section name="Unit 3 – Classify Requirements" id="{124ADF46-747C-4891-8564-BF2B95124699}">
          <p14:sldIdLst>
            <p14:sldId id="298"/>
            <p14:sldId id="309"/>
            <p14:sldId id="296"/>
            <p14:sldId id="297"/>
            <p14:sldId id="305"/>
            <p14:sldId id="310"/>
            <p14:sldId id="299"/>
            <p14:sldId id="407"/>
          </p14:sldIdLst>
        </p14:section>
        <p14:section name="Unit 4 – Synchronise Requirements (to RTC) for Testing" id="{CB2C9083-AF31-4437-B957-8FF350DB20C3}">
          <p14:sldIdLst>
            <p14:sldId id="307"/>
            <p14:sldId id="314"/>
            <p14:sldId id="315"/>
            <p14:sldId id="316"/>
            <p14:sldId id="302"/>
            <p14:sldId id="408"/>
          </p14:sldIdLst>
        </p14:section>
        <p14:section name="Unit 5 – Writing Programme Requirements" id="{419C0022-C83C-442E-9B31-4A6E7FE3D976}">
          <p14:sldIdLst>
            <p14:sldId id="308"/>
            <p14:sldId id="318"/>
            <p14:sldId id="319"/>
            <p14:sldId id="320"/>
            <p14:sldId id="323"/>
            <p14:sldId id="321"/>
            <p14:sldId id="322"/>
            <p14:sldId id="269"/>
            <p14:sldId id="273"/>
            <p14:sldId id="274"/>
            <p14:sldId id="411"/>
          </p14:sldIdLst>
        </p14:section>
        <p14:section name="Unit 6 - RQM Basics" id="{0E72A967-5BCC-4AA2-A4B8-4F91166945CD}">
          <p14:sldIdLst>
            <p14:sldId id="394"/>
            <p14:sldId id="332"/>
            <p14:sldId id="399"/>
            <p14:sldId id="400"/>
            <p14:sldId id="353"/>
            <p14:sldId id="354"/>
            <p14:sldId id="355"/>
            <p14:sldId id="404"/>
            <p14:sldId id="402"/>
            <p14:sldId id="403"/>
            <p14:sldId id="409"/>
          </p14:sldIdLst>
        </p14:section>
        <p14:section name="Unit 7 – RMDV DOORS Views and Links" id="{37B4E43C-BF68-408C-A58F-28F448F10E62}">
          <p14:sldIdLst>
            <p14:sldId id="380"/>
            <p14:sldId id="290"/>
            <p14:sldId id="325"/>
            <p14:sldId id="324"/>
            <p14:sldId id="410"/>
          </p14:sldIdLst>
        </p14:section>
        <p14:section name="Recap" id="{BD9CB316-261F-42AC-B90F-C87D98F3CA30}">
          <p14:sldIdLst>
            <p14:sldId id="328"/>
          </p14:sldIdLst>
        </p14:section>
        <p14:section name="Unit 8 - RTC Basics" id="{D5CBF672-0E27-4148-8AFF-29AEECBBD7AA}">
          <p14:sldIdLst>
            <p14:sldId id="331"/>
            <p14:sldId id="388"/>
            <p14:sldId id="390"/>
            <p14:sldId id="391"/>
            <p14:sldId id="337"/>
            <p14:sldId id="336"/>
            <p14:sldId id="346"/>
            <p14:sldId id="417"/>
          </p14:sldIdLst>
        </p14:section>
        <p14:section name="Unit 9 - RTC Work Items" id="{87D82C03-5D12-442D-9BD4-F0A1D086A39F}">
          <p14:sldIdLst>
            <p14:sldId id="393"/>
            <p14:sldId id="333"/>
            <p14:sldId id="349"/>
            <p14:sldId id="382"/>
            <p14:sldId id="383"/>
            <p14:sldId id="384"/>
            <p14:sldId id="385"/>
            <p14:sldId id="342"/>
            <p14:sldId id="334"/>
          </p14:sldIdLst>
        </p14:section>
        <p14:section name="Unit 10 – Create Test Tasks (DVP)" id="{E3D26062-2BBB-4A43-8C76-405D91310A25}">
          <p14:sldIdLst>
            <p14:sldId id="347"/>
            <p14:sldId id="348"/>
            <p14:sldId id="341"/>
            <p14:sldId id="345"/>
            <p14:sldId id="381"/>
            <p14:sldId id="350"/>
            <p14:sldId id="351"/>
            <p14:sldId id="352"/>
            <p14:sldId id="416"/>
          </p14:sldIdLst>
        </p14:section>
        <p14:section name="Unit 11 – Schedule Tests" id="{1BFA7F77-2A15-492E-BBA5-45CE99A8A80B}">
          <p14:sldIdLst>
            <p14:sldId id="357"/>
            <p14:sldId id="358"/>
            <p14:sldId id="359"/>
            <p14:sldId id="415"/>
          </p14:sldIdLst>
        </p14:section>
        <p14:section name="Unit 12 – Run Tests" id="{1AECD8C7-5F1C-4437-86AA-2F3CED648A22}">
          <p14:sldIdLst>
            <p14:sldId id="361"/>
            <p14:sldId id="362"/>
            <p14:sldId id="363"/>
            <p14:sldId id="414"/>
          </p14:sldIdLst>
        </p14:section>
        <p14:section name="Unit 13 – Capture Test Results" id="{07E9B614-23F7-40A3-993E-F232B593246B}">
          <p14:sldIdLst>
            <p14:sldId id="365"/>
            <p14:sldId id="366"/>
            <p14:sldId id="367"/>
            <p14:sldId id="368"/>
            <p14:sldId id="369"/>
            <p14:sldId id="370"/>
            <p14:sldId id="413"/>
          </p14:sldIdLst>
        </p14:section>
        <p14:section name="Unit 14 – Validate Requirements" id="{C412E9A4-A660-4326-9D34-7AA82D1E62E8}">
          <p14:sldIdLst>
            <p14:sldId id="374"/>
            <p14:sldId id="375"/>
            <p14:sldId id="376"/>
            <p14:sldId id="377"/>
            <p14:sldId id="412"/>
          </p14:sldIdLst>
        </p14:section>
        <p14:section name="Recap" id="{E0EED26C-4696-45B3-BD7A-FA1D92A5836F}">
          <p14:sldIdLst>
            <p14:sldId id="3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2" autoAdjust="0"/>
    <p:restoredTop sz="94660"/>
  </p:normalViewPr>
  <p:slideViewPr>
    <p:cSldViewPr snapToGrid="0">
      <p:cViewPr varScale="1">
        <p:scale>
          <a:sx n="125" d="100"/>
          <a:sy n="125" d="100"/>
        </p:scale>
        <p:origin x="114" y="270"/>
      </p:cViewPr>
      <p:guideLst/>
    </p:cSldViewPr>
  </p:slideViewPr>
  <p:notesTextViewPr>
    <p:cViewPr>
      <p:scale>
        <a:sx n="1" d="1"/>
        <a:sy n="1" d="1"/>
      </p:scale>
      <p:origin x="0" y="0"/>
    </p:cViewPr>
  </p:notesTextViewPr>
  <p:sorterViewPr>
    <p:cViewPr>
      <p:scale>
        <a:sx n="41" d="100"/>
        <a:sy n="4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a:lvl1p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Slide Number Placeholder 5"/>
          <p:cNvSpPr>
            <a:spLocks noGrp="1"/>
          </p:cNvSpPr>
          <p:nvPr>
            <p:ph type="sldNum" sz="quarter" idx="10"/>
          </p:nvPr>
        </p:nvSpPr>
        <p:spPr/>
        <p:txBody>
          <a:bodyPr/>
          <a:lstStyle>
            <a:lvl1pPr>
              <a:defRPr kumimoji="1"/>
            </a:lvl1pPr>
          </a:lstStyle>
          <a:p>
            <a:pPr>
              <a:defRPr/>
            </a:pPr>
            <a:fld id="{90342D7B-9BF8-4D35-9EB8-0F557F05A6B5}" type="slidenum">
              <a:rPr lang="en-IN"/>
              <a:pPr>
                <a:defRPr/>
              </a:pPr>
              <a:t>‹#›</a:t>
            </a:fld>
            <a:endParaRPr lang="en-IN" dirty="0"/>
          </a:p>
        </p:txBody>
      </p:sp>
    </p:spTree>
    <p:extLst>
      <p:ext uri="{BB962C8B-B14F-4D97-AF65-F5344CB8AC3E}">
        <p14:creationId xmlns:p14="http://schemas.microsoft.com/office/powerpoint/2010/main" val="149858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6" name="Slide Number Placeholder 5"/>
          <p:cNvSpPr>
            <a:spLocks noGrp="1"/>
          </p:cNvSpPr>
          <p:nvPr>
            <p:ph type="sldNum" sz="quarter" idx="12"/>
          </p:nvPr>
        </p:nvSpPr>
        <p:spPr/>
        <p:txBody>
          <a:bodyPr/>
          <a:lstStyle>
            <a:lvl1pPr>
              <a:defRPr kumimoji="1"/>
            </a:lvl1pPr>
          </a:lstStyle>
          <a:p>
            <a:pPr>
              <a:defRPr/>
            </a:pPr>
            <a:fld id="{FC036A70-C629-4724-87B9-06B90097AE10}" type="slidenum">
              <a:rPr lang="en-IN"/>
              <a:pPr>
                <a:defRPr/>
              </a:pPr>
              <a:t>‹#›</a:t>
            </a:fld>
            <a:endParaRPr lang="en-IN" dirty="0"/>
          </a:p>
        </p:txBody>
      </p:sp>
    </p:spTree>
    <p:extLst>
      <p:ext uri="{BB962C8B-B14F-4D97-AF65-F5344CB8AC3E}">
        <p14:creationId xmlns:p14="http://schemas.microsoft.com/office/powerpoint/2010/main" val="982264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6" name="Slide Number Placeholder 5"/>
          <p:cNvSpPr>
            <a:spLocks noGrp="1"/>
          </p:cNvSpPr>
          <p:nvPr>
            <p:ph type="sldNum" sz="quarter" idx="12"/>
          </p:nvPr>
        </p:nvSpPr>
        <p:spPr/>
        <p:txBody>
          <a:bodyPr/>
          <a:lstStyle>
            <a:lvl1pPr>
              <a:defRPr kumimoji="1"/>
            </a:lvl1pPr>
          </a:lstStyle>
          <a:p>
            <a:pPr>
              <a:defRPr/>
            </a:pPr>
            <a:fld id="{4FE62EFF-8D2E-4878-BB7E-A3EF31788BF0}" type="slidenum">
              <a:rPr lang="en-IN"/>
              <a:pPr>
                <a:defRPr/>
              </a:pPr>
              <a:t>‹#›</a:t>
            </a:fld>
            <a:endParaRPr lang="en-IN" dirty="0"/>
          </a:p>
        </p:txBody>
      </p:sp>
    </p:spTree>
    <p:extLst>
      <p:ext uri="{BB962C8B-B14F-4D97-AF65-F5344CB8AC3E}">
        <p14:creationId xmlns:p14="http://schemas.microsoft.com/office/powerpoint/2010/main" val="2748382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97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kumimoji="1" b="1"/>
            </a:lvl1pPr>
          </a:lstStyle>
          <a:p>
            <a:pPr fontAlgn="base">
              <a:spcBef>
                <a:spcPct val="0"/>
              </a:spcBef>
              <a:spcAft>
                <a:spcPct val="0"/>
              </a:spcAft>
              <a:defRPr/>
            </a:pPr>
            <a:fld id="{22209FAE-476B-4752-A1CF-4744F4A36422}" type="datetime1">
              <a:rPr lang="en-US" smtClean="0">
                <a:solidFill>
                  <a:prstClr val="black"/>
                </a:solidFill>
                <a:cs typeface="Arial" charset="0"/>
              </a:rPr>
              <a:pPr fontAlgn="base">
                <a:spcBef>
                  <a:spcPct val="0"/>
                </a:spcBef>
                <a:spcAft>
                  <a:spcPct val="0"/>
                </a:spcAft>
                <a:defRPr/>
              </a:pPr>
              <a:t>8/26/2016</a:t>
            </a:fld>
            <a:endParaRPr lang="en-IN" dirty="0">
              <a:solidFill>
                <a:prstClr val="black"/>
              </a:solidFill>
              <a:cs typeface="Arial" charset="0"/>
            </a:endParaRPr>
          </a:p>
        </p:txBody>
      </p:sp>
      <p:sp>
        <p:nvSpPr>
          <p:cNvPr id="5"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6" name="Slide Number Placeholder 5"/>
          <p:cNvSpPr>
            <a:spLocks noGrp="1"/>
          </p:cNvSpPr>
          <p:nvPr>
            <p:ph type="sldNum" sz="quarter" idx="12"/>
          </p:nvPr>
        </p:nvSpPr>
        <p:spPr/>
        <p:txBody>
          <a:bodyPr/>
          <a:lstStyle>
            <a:lvl1pPr>
              <a:defRPr kumimoji="1"/>
            </a:lvl1pPr>
          </a:lstStyle>
          <a:p>
            <a:pPr>
              <a:defRPr/>
            </a:pPr>
            <a:fld id="{2B9332E9-555D-4333-851F-B3085BC63582}" type="slidenum">
              <a:rPr lang="en-IN"/>
              <a:pPr>
                <a:defRPr/>
              </a:pPr>
              <a:t>‹#›</a:t>
            </a:fld>
            <a:endParaRPr lang="en-IN" dirty="0"/>
          </a:p>
        </p:txBody>
      </p:sp>
    </p:spTree>
    <p:extLst>
      <p:ext uri="{BB962C8B-B14F-4D97-AF65-F5344CB8AC3E}">
        <p14:creationId xmlns:p14="http://schemas.microsoft.com/office/powerpoint/2010/main" val="121913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ctr">
              <a:defRPr sz="4000" b="1" cap="all"/>
            </a:lvl1pPr>
          </a:lstStyle>
          <a:p>
            <a:r>
              <a:rPr lang="en-US" dirty="0"/>
              <a:t>Click to edit Master title style</a:t>
            </a:r>
            <a:endParaRPr lang="en-IN" dirty="0"/>
          </a:p>
        </p:txBody>
      </p:sp>
      <p:sp>
        <p:nvSpPr>
          <p:cNvPr id="3" name="Text Placeholder 2"/>
          <p:cNvSpPr>
            <a:spLocks noGrp="1"/>
          </p:cNvSpPr>
          <p:nvPr>
            <p:ph type="body" idx="1"/>
          </p:nvPr>
        </p:nvSpPr>
        <p:spPr>
          <a:xfrm>
            <a:off x="963084" y="1481139"/>
            <a:ext cx="10363200" cy="1500187"/>
          </a:xfrm>
        </p:spPr>
        <p:txBody>
          <a:bodyPr anchor="b"/>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753600" y="6492876"/>
            <a:ext cx="1422400" cy="365125"/>
          </a:xfrm>
          <a:prstGeom prst="rect">
            <a:avLst/>
          </a:prstGeom>
        </p:spPr>
        <p:txBody>
          <a:bodyPr anchor="ctr"/>
          <a:lstStyle>
            <a:lvl1pPr algn="r">
              <a:defRPr kumimoji="1" sz="1400" b="0"/>
            </a:lvl1pPr>
          </a:lstStyle>
          <a:p>
            <a:pPr fontAlgn="base">
              <a:spcBef>
                <a:spcPct val="0"/>
              </a:spcBef>
              <a:spcAft>
                <a:spcPct val="0"/>
              </a:spcAft>
              <a:defRPr/>
            </a:pPr>
            <a:fld id="{1A1518C2-8B37-4C6C-85FA-B054102D7E22}" type="datetime1">
              <a:rPr lang="en-US" smtClean="0">
                <a:solidFill>
                  <a:prstClr val="black"/>
                </a:solidFill>
                <a:cs typeface="Arial" charset="0"/>
              </a:rPr>
              <a:pPr fontAlgn="base">
                <a:spcBef>
                  <a:spcPct val="0"/>
                </a:spcBef>
                <a:spcAft>
                  <a:spcPct val="0"/>
                </a:spcAft>
                <a:defRPr/>
              </a:pPr>
              <a:t>8/26/2016</a:t>
            </a:fld>
            <a:endParaRPr lang="en-IN" dirty="0">
              <a:solidFill>
                <a:prstClr val="black"/>
              </a:solidFill>
              <a:cs typeface="Arial" charset="0"/>
            </a:endParaRPr>
          </a:p>
        </p:txBody>
      </p:sp>
      <p:sp>
        <p:nvSpPr>
          <p:cNvPr id="5"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6" name="Slide Number Placeholder 5"/>
          <p:cNvSpPr>
            <a:spLocks noGrp="1"/>
          </p:cNvSpPr>
          <p:nvPr>
            <p:ph type="sldNum" sz="quarter" idx="12"/>
          </p:nvPr>
        </p:nvSpPr>
        <p:spPr/>
        <p:txBody>
          <a:bodyPr/>
          <a:lstStyle>
            <a:lvl1pPr>
              <a:defRPr kumimoji="1"/>
            </a:lvl1pPr>
          </a:lstStyle>
          <a:p>
            <a:pPr>
              <a:defRPr/>
            </a:pPr>
            <a:fld id="{172AB204-BCC6-4453-B57E-879D4A0A45F6}" type="slidenum">
              <a:rPr lang="en-IN"/>
              <a:pPr>
                <a:defRPr/>
              </a:pPr>
              <a:t>‹#›</a:t>
            </a:fld>
            <a:endParaRPr lang="en-IN" dirty="0"/>
          </a:p>
        </p:txBody>
      </p:sp>
    </p:spTree>
    <p:extLst>
      <p:ext uri="{BB962C8B-B14F-4D97-AF65-F5344CB8AC3E}">
        <p14:creationId xmlns:p14="http://schemas.microsoft.com/office/powerpoint/2010/main" val="217491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609601"/>
            <a:ext cx="5384800" cy="5516563"/>
          </a:xfrm>
        </p:spPr>
        <p:txBody>
          <a:bodyPr/>
          <a:lstStyle>
            <a:lvl1pPr>
              <a:defRPr sz="1800"/>
            </a:lvl1pPr>
            <a:lvl2pPr>
              <a:defRPr sz="18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half" idx="2"/>
          </p:nvPr>
        </p:nvSpPr>
        <p:spPr>
          <a:xfrm>
            <a:off x="6197600" y="609601"/>
            <a:ext cx="5384800" cy="5516563"/>
          </a:xfrm>
        </p:spPr>
        <p:txBody>
          <a:bodyPr/>
          <a:lstStyle>
            <a:lvl1pPr>
              <a:defRPr sz="1800"/>
            </a:lvl1pPr>
            <a:lvl2pPr>
              <a:defRPr sz="18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7" name="Slide Number Placeholder 5"/>
          <p:cNvSpPr>
            <a:spLocks noGrp="1"/>
          </p:cNvSpPr>
          <p:nvPr>
            <p:ph type="sldNum" sz="quarter" idx="12"/>
          </p:nvPr>
        </p:nvSpPr>
        <p:spPr/>
        <p:txBody>
          <a:bodyPr/>
          <a:lstStyle>
            <a:lvl1pPr>
              <a:defRPr kumimoji="1"/>
            </a:lvl1pPr>
          </a:lstStyle>
          <a:p>
            <a:pPr>
              <a:defRPr/>
            </a:pPr>
            <a:fld id="{17B1AF44-E9D8-4DBC-A954-C6E42C3F55E9}" type="slidenum">
              <a:rPr lang="en-IN"/>
              <a:pPr>
                <a:defRPr/>
              </a:pPr>
              <a:t>‹#›</a:t>
            </a:fld>
            <a:endParaRPr lang="en-IN" dirty="0"/>
          </a:p>
        </p:txBody>
      </p:sp>
    </p:spTree>
    <p:extLst>
      <p:ext uri="{BB962C8B-B14F-4D97-AF65-F5344CB8AC3E}">
        <p14:creationId xmlns:p14="http://schemas.microsoft.com/office/powerpoint/2010/main" val="2102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503238"/>
            <a:ext cx="5386917"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306512"/>
            <a:ext cx="5386917" cy="4865688"/>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503238"/>
            <a:ext cx="5389033"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306512"/>
            <a:ext cx="5389033" cy="4865688"/>
          </a:xfrm>
        </p:spPr>
        <p:txBody>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9" name="Slide Number Placeholder 5"/>
          <p:cNvSpPr>
            <a:spLocks noGrp="1"/>
          </p:cNvSpPr>
          <p:nvPr>
            <p:ph type="sldNum" sz="quarter" idx="12"/>
          </p:nvPr>
        </p:nvSpPr>
        <p:spPr/>
        <p:txBody>
          <a:bodyPr/>
          <a:lstStyle>
            <a:lvl1pPr>
              <a:defRPr kumimoji="1"/>
            </a:lvl1pPr>
          </a:lstStyle>
          <a:p>
            <a:pPr>
              <a:defRPr/>
            </a:pPr>
            <a:fld id="{4423C89A-37E4-4778-A1F4-2448A448011E}" type="slidenum">
              <a:rPr lang="en-IN"/>
              <a:pPr>
                <a:defRPr/>
              </a:pPr>
              <a:t>‹#›</a:t>
            </a:fld>
            <a:endParaRPr lang="en-IN" dirty="0"/>
          </a:p>
        </p:txBody>
      </p:sp>
    </p:spTree>
    <p:extLst>
      <p:ext uri="{BB962C8B-B14F-4D97-AF65-F5344CB8AC3E}">
        <p14:creationId xmlns:p14="http://schemas.microsoft.com/office/powerpoint/2010/main" val="322182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4"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5" name="Slide Number Placeholder 5"/>
          <p:cNvSpPr>
            <a:spLocks noGrp="1"/>
          </p:cNvSpPr>
          <p:nvPr>
            <p:ph type="sldNum" sz="quarter" idx="12"/>
          </p:nvPr>
        </p:nvSpPr>
        <p:spPr/>
        <p:txBody>
          <a:bodyPr/>
          <a:lstStyle>
            <a:lvl1pPr>
              <a:defRPr kumimoji="1"/>
            </a:lvl1pPr>
          </a:lstStyle>
          <a:p>
            <a:pPr>
              <a:defRPr/>
            </a:pPr>
            <a:fld id="{D2B1F1DC-ABF3-497D-BB9A-E12D11C860D3}" type="slidenum">
              <a:rPr lang="en-IN"/>
              <a:pPr>
                <a:defRPr/>
              </a:pPr>
              <a:t>‹#›</a:t>
            </a:fld>
            <a:endParaRPr lang="en-IN" dirty="0"/>
          </a:p>
        </p:txBody>
      </p:sp>
    </p:spTree>
    <p:extLst>
      <p:ext uri="{BB962C8B-B14F-4D97-AF65-F5344CB8AC3E}">
        <p14:creationId xmlns:p14="http://schemas.microsoft.com/office/powerpoint/2010/main" val="402571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4" name="Slide Number Placeholder 5"/>
          <p:cNvSpPr>
            <a:spLocks noGrp="1"/>
          </p:cNvSpPr>
          <p:nvPr>
            <p:ph type="sldNum" sz="quarter" idx="12"/>
          </p:nvPr>
        </p:nvSpPr>
        <p:spPr/>
        <p:txBody>
          <a:bodyPr/>
          <a:lstStyle>
            <a:lvl1pPr>
              <a:defRPr kumimoji="1"/>
            </a:lvl1pPr>
          </a:lstStyle>
          <a:p>
            <a:pPr>
              <a:defRPr/>
            </a:pPr>
            <a:fld id="{9917CC0C-71BB-4D6F-A0D2-FA358A81676E}" type="slidenum">
              <a:rPr lang="en-IN"/>
              <a:pPr>
                <a:defRPr/>
              </a:pPr>
              <a:t>‹#›</a:t>
            </a:fld>
            <a:endParaRPr lang="en-IN" dirty="0"/>
          </a:p>
        </p:txBody>
      </p:sp>
    </p:spTree>
    <p:extLst>
      <p:ext uri="{BB962C8B-B14F-4D97-AF65-F5344CB8AC3E}">
        <p14:creationId xmlns:p14="http://schemas.microsoft.com/office/powerpoint/2010/main" val="2264208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71487"/>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471488"/>
            <a:ext cx="6815667" cy="5853113"/>
          </a:xfrm>
        </p:spPr>
        <p:txBody>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633538"/>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7" name="Slide Number Placeholder 5"/>
          <p:cNvSpPr>
            <a:spLocks noGrp="1"/>
          </p:cNvSpPr>
          <p:nvPr>
            <p:ph type="sldNum" sz="quarter" idx="12"/>
          </p:nvPr>
        </p:nvSpPr>
        <p:spPr/>
        <p:txBody>
          <a:bodyPr/>
          <a:lstStyle>
            <a:lvl1pPr>
              <a:defRPr kumimoji="1"/>
            </a:lvl1pPr>
          </a:lstStyle>
          <a:p>
            <a:pPr>
              <a:defRPr/>
            </a:pPr>
            <a:fld id="{441C1896-6986-42C3-B82E-B0D40B96ACF1}" type="slidenum">
              <a:rPr lang="en-IN"/>
              <a:pPr>
                <a:defRPr/>
              </a:pPr>
              <a:t>‹#›</a:t>
            </a:fld>
            <a:endParaRPr lang="en-IN" dirty="0"/>
          </a:p>
        </p:txBody>
      </p:sp>
    </p:spTree>
    <p:extLst>
      <p:ext uri="{BB962C8B-B14F-4D97-AF65-F5344CB8AC3E}">
        <p14:creationId xmlns:p14="http://schemas.microsoft.com/office/powerpoint/2010/main" val="216603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4"/>
          <p:cNvSpPr>
            <a:spLocks noGrp="1"/>
          </p:cNvSpPr>
          <p:nvPr>
            <p:ph type="ftr" sz="quarter" idx="11"/>
          </p:nvPr>
        </p:nvSpPr>
        <p:spPr/>
        <p:txBody>
          <a:bodyPr/>
          <a:lstStyle>
            <a:lvl1pPr>
              <a:defRPr kumimoji="1" b="1"/>
            </a:lvl1pPr>
          </a:lstStyle>
          <a:p>
            <a:pPr>
              <a:defRPr/>
            </a:pPr>
            <a:endParaRPr lang="en-IN" dirty="0">
              <a:solidFill>
                <a:prstClr val="black"/>
              </a:solidFill>
            </a:endParaRPr>
          </a:p>
        </p:txBody>
      </p:sp>
      <p:sp>
        <p:nvSpPr>
          <p:cNvPr id="7" name="Slide Number Placeholder 5"/>
          <p:cNvSpPr>
            <a:spLocks noGrp="1"/>
          </p:cNvSpPr>
          <p:nvPr>
            <p:ph type="sldNum" sz="quarter" idx="12"/>
          </p:nvPr>
        </p:nvSpPr>
        <p:spPr/>
        <p:txBody>
          <a:bodyPr/>
          <a:lstStyle>
            <a:lvl1pPr>
              <a:defRPr kumimoji="1"/>
            </a:lvl1pPr>
          </a:lstStyle>
          <a:p>
            <a:pPr>
              <a:defRPr/>
            </a:pPr>
            <a:fld id="{358A7035-D34D-4576-A60D-A42BBD92FA76}" type="slidenum">
              <a:rPr lang="en-IN"/>
              <a:pPr>
                <a:defRPr/>
              </a:pPr>
              <a:t>‹#›</a:t>
            </a:fld>
            <a:endParaRPr lang="en-IN" dirty="0"/>
          </a:p>
        </p:txBody>
      </p:sp>
    </p:spTree>
    <p:extLst>
      <p:ext uri="{BB962C8B-B14F-4D97-AF65-F5344CB8AC3E}">
        <p14:creationId xmlns:p14="http://schemas.microsoft.com/office/powerpoint/2010/main" val="3413569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338" name="Title Placeholder 1"/>
          <p:cNvSpPr>
            <a:spLocks noGrp="1"/>
          </p:cNvSpPr>
          <p:nvPr>
            <p:ph type="title"/>
          </p:nvPr>
        </p:nvSpPr>
        <p:spPr bwMode="auto">
          <a:xfrm>
            <a:off x="0" y="0"/>
            <a:ext cx="9956800" cy="368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IN" dirty="0"/>
          </a:p>
        </p:txBody>
      </p:sp>
      <p:sp>
        <p:nvSpPr>
          <p:cNvPr id="14339" name="Text Placeholder 2"/>
          <p:cNvSpPr>
            <a:spLocks noGrp="1"/>
          </p:cNvSpPr>
          <p:nvPr>
            <p:ph type="body" idx="1"/>
          </p:nvPr>
        </p:nvSpPr>
        <p:spPr bwMode="auto">
          <a:xfrm>
            <a:off x="203200" y="533401"/>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laceholder 4"/>
          <p:cNvSpPr>
            <a:spLocks noGrp="1"/>
          </p:cNvSpPr>
          <p:nvPr>
            <p:ph type="ftr" sz="quarter" idx="3"/>
          </p:nvPr>
        </p:nvSpPr>
        <p:spPr>
          <a:xfrm>
            <a:off x="4220192" y="6506479"/>
            <a:ext cx="3860800" cy="365125"/>
          </a:xfrm>
          <a:prstGeom prst="rect">
            <a:avLst/>
          </a:prstGeom>
        </p:spPr>
        <p:txBody>
          <a:bodyPr vert="horz" lIns="91440" tIns="45720" rIns="91440" bIns="45720" rtlCol="0" anchor="ctr"/>
          <a:lstStyle>
            <a:lvl1pPr algn="ctr" fontAlgn="auto">
              <a:spcBef>
                <a:spcPts val="0"/>
              </a:spcBef>
              <a:spcAft>
                <a:spcPts val="0"/>
              </a:spcAft>
              <a:defRPr kumimoji="0" sz="1200" b="0">
                <a:solidFill>
                  <a:schemeClr val="tx1"/>
                </a:solidFill>
                <a:latin typeface="Calibri" panose="020F0502020204030204" pitchFamily="34" charset="0"/>
                <a:cs typeface="+mn-cs"/>
              </a:defRPr>
            </a:lvl1pPr>
          </a:lstStyle>
          <a:p>
            <a:pPr>
              <a:defRPr/>
            </a:pPr>
            <a:endParaRPr lang="en-IN" dirty="0">
              <a:solidFill>
                <a:prstClr val="black"/>
              </a:solidFill>
            </a:endParaRPr>
          </a:p>
        </p:txBody>
      </p:sp>
      <p:sp>
        <p:nvSpPr>
          <p:cNvPr id="6" name="Slide Number Placeholder 5"/>
          <p:cNvSpPr>
            <a:spLocks noGrp="1"/>
          </p:cNvSpPr>
          <p:nvPr>
            <p:ph type="sldNum" sz="quarter" idx="4"/>
          </p:nvPr>
        </p:nvSpPr>
        <p:spPr>
          <a:xfrm>
            <a:off x="11184468" y="6570664"/>
            <a:ext cx="918633" cy="287337"/>
          </a:xfrm>
          <a:prstGeom prst="rect">
            <a:avLst/>
          </a:prstGeom>
        </p:spPr>
        <p:txBody>
          <a:bodyPr vert="horz" lIns="91440" tIns="45720" rIns="91440" bIns="45720" rtlCol="0" anchor="ctr"/>
          <a:lstStyle>
            <a:lvl1pPr algn="r" fontAlgn="auto">
              <a:spcBef>
                <a:spcPts val="0"/>
              </a:spcBef>
              <a:spcAft>
                <a:spcPts val="0"/>
              </a:spcAft>
              <a:defRPr kumimoji="0" sz="1400" b="1">
                <a:solidFill>
                  <a:prstClr val="black">
                    <a:tint val="75000"/>
                  </a:prstClr>
                </a:solidFill>
                <a:latin typeface="Calibri" panose="020F0502020204030204" pitchFamily="34" charset="0"/>
                <a:cs typeface="+mn-cs"/>
              </a:defRPr>
            </a:lvl1pPr>
          </a:lstStyle>
          <a:p>
            <a:pPr>
              <a:defRPr/>
            </a:pPr>
            <a:fld id="{12E040A7-5684-4B44-B342-69E467806E17}" type="slidenum">
              <a:rPr lang="en-IN" smtClean="0"/>
              <a:pPr>
                <a:defRPr/>
              </a:pPr>
              <a:t>‹#›</a:t>
            </a:fld>
            <a:endParaRPr lang="en-IN" dirty="0"/>
          </a:p>
        </p:txBody>
      </p:sp>
      <p:cxnSp>
        <p:nvCxnSpPr>
          <p:cNvPr id="9" name="Straight Connector 8"/>
          <p:cNvCxnSpPr/>
          <p:nvPr userDrawn="1"/>
        </p:nvCxnSpPr>
        <p:spPr>
          <a:xfrm>
            <a:off x="0" y="357188"/>
            <a:ext cx="12192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6530975"/>
            <a:ext cx="12192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0" y="6550026"/>
            <a:ext cx="1721946" cy="276999"/>
          </a:xfrm>
          <a:prstGeom prst="rect">
            <a:avLst/>
          </a:prstGeom>
          <a:noFill/>
        </p:spPr>
        <p:txBody>
          <a:bodyPr wrap="none">
            <a:spAutoFit/>
          </a:bodyPr>
          <a:lstStyle/>
          <a:p>
            <a:pPr defTabSz="1072866">
              <a:defRPr/>
            </a:pPr>
            <a:r>
              <a:rPr lang="en-US" sz="1200" dirty="0">
                <a:solidFill>
                  <a:prstClr val="black"/>
                </a:solidFill>
                <a:latin typeface="Calibri" panose="020F0502020204030204" pitchFamily="34" charset="0"/>
                <a:ea typeface="Times New Roman" pitchFamily="18" charset="0"/>
                <a:cs typeface="Arial" pitchFamily="34" charset="0"/>
              </a:rPr>
              <a:t>© </a:t>
            </a:r>
            <a:r>
              <a:rPr lang="en-US" sz="900" dirty="0">
                <a:solidFill>
                  <a:prstClr val="black"/>
                </a:solidFill>
                <a:latin typeface="Calibri" panose="020F0502020204030204" pitchFamily="34" charset="0"/>
                <a:ea typeface="Times New Roman" pitchFamily="18" charset="0"/>
                <a:cs typeface="Arial" pitchFamily="34" charset="0"/>
              </a:rPr>
              <a:t>Confidential, Tata Motors Ltd</a:t>
            </a:r>
            <a:endParaRPr lang="en-US" sz="900" dirty="0">
              <a:solidFill>
                <a:prstClr val="black"/>
              </a:solidFill>
              <a:latin typeface="Calibri" panose="020F0502020204030204" pitchFamily="34" charset="0"/>
              <a:cs typeface="Arial" pitchFamily="34" charset="0"/>
            </a:endParaRPr>
          </a:p>
        </p:txBody>
      </p:sp>
      <p:pic>
        <p:nvPicPr>
          <p:cNvPr id="13"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656347" y="2"/>
            <a:ext cx="444939" cy="332655"/>
          </a:xfrm>
          <a:prstGeom prst="rect">
            <a:avLst/>
          </a:prstGeom>
          <a:noFill/>
          <a:ln w="9525">
            <a:noFill/>
            <a:miter lim="800000"/>
            <a:headEnd/>
            <a:tailEnd/>
          </a:ln>
        </p:spPr>
      </p:pic>
      <p:pic>
        <p:nvPicPr>
          <p:cNvPr id="14" name="Picture 4"/>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044608" y="116633"/>
            <a:ext cx="1524000" cy="180975"/>
          </a:xfrm>
          <a:prstGeom prst="rect">
            <a:avLst/>
          </a:prstGeom>
          <a:noFill/>
          <a:ln w="9525">
            <a:noFill/>
            <a:miter lim="800000"/>
            <a:headEnd/>
            <a:tailEnd/>
          </a:ln>
        </p:spPr>
      </p:pic>
      <p:pic>
        <p:nvPicPr>
          <p:cNvPr id="12" name="Picture 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1625152" y="332658"/>
            <a:ext cx="527824" cy="126036"/>
          </a:xfrm>
          <a:prstGeom prst="rect">
            <a:avLst/>
          </a:prstGeom>
          <a:noFill/>
          <a:ln w="9525">
            <a:noFill/>
            <a:miter lim="800000"/>
            <a:headEnd/>
            <a:tailEnd/>
          </a:ln>
        </p:spPr>
      </p:pic>
    </p:spTree>
    <p:extLst>
      <p:ext uri="{BB962C8B-B14F-4D97-AF65-F5344CB8AC3E}">
        <p14:creationId xmlns:p14="http://schemas.microsoft.com/office/powerpoint/2010/main" val="2461283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0" fontAlgn="base" hangingPunct="0">
        <a:spcBef>
          <a:spcPct val="0"/>
        </a:spcBef>
        <a:spcAft>
          <a:spcPct val="0"/>
        </a:spcAft>
        <a:defRPr sz="2000" b="1" kern="1200">
          <a:solidFill>
            <a:schemeClr val="tx1"/>
          </a:solidFill>
          <a:latin typeface="Calibri" panose="020F0502020204030204" pitchFamily="34" charset="0"/>
          <a:ea typeface="+mj-ea"/>
          <a:cs typeface="+mj-cs"/>
        </a:defRPr>
      </a:lvl1pPr>
      <a:lvl2pPr algn="ctr" rtl="0" eaLnBrk="0" fontAlgn="base" hangingPunct="0">
        <a:spcBef>
          <a:spcPct val="0"/>
        </a:spcBef>
        <a:spcAft>
          <a:spcPct val="0"/>
        </a:spcAft>
        <a:defRPr sz="2000" b="1">
          <a:solidFill>
            <a:schemeClr val="tx1"/>
          </a:solidFill>
          <a:latin typeface="Arial" charset="0"/>
        </a:defRPr>
      </a:lvl2pPr>
      <a:lvl3pPr algn="ctr" rtl="0" eaLnBrk="0" fontAlgn="base" hangingPunct="0">
        <a:spcBef>
          <a:spcPct val="0"/>
        </a:spcBef>
        <a:spcAft>
          <a:spcPct val="0"/>
        </a:spcAft>
        <a:defRPr sz="2000" b="1">
          <a:solidFill>
            <a:schemeClr val="tx1"/>
          </a:solidFill>
          <a:latin typeface="Arial" charset="0"/>
        </a:defRPr>
      </a:lvl3pPr>
      <a:lvl4pPr algn="ctr" rtl="0" eaLnBrk="0" fontAlgn="base" hangingPunct="0">
        <a:spcBef>
          <a:spcPct val="0"/>
        </a:spcBef>
        <a:spcAft>
          <a:spcPct val="0"/>
        </a:spcAft>
        <a:defRPr sz="2000" b="1">
          <a:solidFill>
            <a:schemeClr val="tx1"/>
          </a:solidFill>
          <a:latin typeface="Arial" charset="0"/>
        </a:defRPr>
      </a:lvl4pPr>
      <a:lvl5pPr algn="ctr" rtl="0" eaLnBrk="0" fontAlgn="base" hangingPunct="0">
        <a:spcBef>
          <a:spcPct val="0"/>
        </a:spcBef>
        <a:spcAft>
          <a:spcPct val="0"/>
        </a:spcAft>
        <a:defRPr sz="2000" b="1">
          <a:solidFill>
            <a:schemeClr val="tx1"/>
          </a:solidFill>
          <a:latin typeface="Arial" charset="0"/>
        </a:defRPr>
      </a:lvl5pPr>
      <a:lvl6pPr marL="457200" algn="ctr" rtl="0" fontAlgn="base">
        <a:spcBef>
          <a:spcPct val="0"/>
        </a:spcBef>
        <a:spcAft>
          <a:spcPct val="0"/>
        </a:spcAft>
        <a:defRPr sz="2000" b="1">
          <a:solidFill>
            <a:schemeClr val="tx1"/>
          </a:solidFill>
          <a:latin typeface="Arial" charset="0"/>
        </a:defRPr>
      </a:lvl6pPr>
      <a:lvl7pPr marL="914400" algn="ctr" rtl="0" fontAlgn="base">
        <a:spcBef>
          <a:spcPct val="0"/>
        </a:spcBef>
        <a:spcAft>
          <a:spcPct val="0"/>
        </a:spcAft>
        <a:defRPr sz="2000" b="1">
          <a:solidFill>
            <a:schemeClr val="tx1"/>
          </a:solidFill>
          <a:latin typeface="Arial" charset="0"/>
        </a:defRPr>
      </a:lvl7pPr>
      <a:lvl8pPr marL="1371600" algn="ctr" rtl="0" fontAlgn="base">
        <a:spcBef>
          <a:spcPct val="0"/>
        </a:spcBef>
        <a:spcAft>
          <a:spcPct val="0"/>
        </a:spcAft>
        <a:defRPr sz="2000" b="1">
          <a:solidFill>
            <a:schemeClr val="tx1"/>
          </a:solidFill>
          <a:latin typeface="Arial" charset="0"/>
        </a:defRPr>
      </a:lvl8pPr>
      <a:lvl9pPr marL="1828800" algn="ctr" rtl="0" fontAlgn="base">
        <a:spcBef>
          <a:spcPct val="0"/>
        </a:spcBef>
        <a:spcAft>
          <a:spcPct val="0"/>
        </a:spcAft>
        <a:defRPr sz="2000" b="1">
          <a:solidFill>
            <a:schemeClr val="tx1"/>
          </a:solidFill>
          <a:latin typeface="Arial" charset="0"/>
        </a:defRPr>
      </a:lvl9pPr>
    </p:titleStyle>
    <p:bodyStyle>
      <a:lvl1pPr marL="342900" indent="-342900" algn="l" rtl="0" eaLnBrk="0" fontAlgn="base"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tmlcitrix.clm.ibmcloud.com/Citrix/TataMotorsWeb/"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tmlt.clm.ibmcloud.com/jts/dashboard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tmlt.clm.ibmcloud.com/ccm/web/projects/X999#action=com.ibm.team.dashboard.viewDashboard" TargetMode="External"/><Relationship Id="rId2" Type="http://schemas.openxmlformats.org/officeDocument/2006/relationships/hyperlink" Target="https://tml.clm.ibmcloud.com/jts/dashboard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2800" dirty="0"/>
              <a:t>RMDV</a:t>
            </a:r>
            <a:r>
              <a:rPr lang="en-GB" sz="2800" baseline="30000" dirty="0"/>
              <a:t>2</a:t>
            </a:r>
            <a:r>
              <a:rPr lang="en-GB" sz="2800" dirty="0"/>
              <a:t> User Training Course</a:t>
            </a:r>
            <a:br>
              <a:rPr lang="en-GB" sz="2800" dirty="0"/>
            </a:br>
            <a:r>
              <a:rPr lang="en-GB" sz="3600" dirty="0"/>
              <a:t>Guide</a:t>
            </a:r>
          </a:p>
        </p:txBody>
      </p:sp>
    </p:spTree>
    <p:extLst>
      <p:ext uri="{BB962C8B-B14F-4D97-AF65-F5344CB8AC3E}">
        <p14:creationId xmlns:p14="http://schemas.microsoft.com/office/powerpoint/2010/main" val="3333893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203200" y="533401"/>
            <a:ext cx="10981268" cy="51292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GB" dirty="0"/>
              <a:t>DOORS is the Requirement Management system for RMDV</a:t>
            </a:r>
            <a:r>
              <a:rPr lang="en-GB" baseline="30000" dirty="0"/>
              <a:t>2</a:t>
            </a:r>
            <a:r>
              <a:rPr lang="en-GB" dirty="0"/>
              <a:t>, and is used for authoring programme requirements, receiving and reviewing generic requirements, classifying requirements and setting targets</a:t>
            </a:r>
          </a:p>
          <a:p>
            <a:pPr>
              <a:buFont typeface="+mj-lt"/>
              <a:buAutoNum type="arabicPeriod"/>
            </a:pPr>
            <a:endParaRPr lang="en-GB" dirty="0"/>
          </a:p>
          <a:p>
            <a:pPr>
              <a:buFont typeface="+mj-lt"/>
              <a:buAutoNum type="arabicPeriod"/>
            </a:pPr>
            <a:r>
              <a:rPr lang="en-GB" dirty="0"/>
              <a:t>Login to CITRIX by entering the URL into your internet browser: </a:t>
            </a:r>
            <a:r>
              <a:rPr lang="en-GB" dirty="0">
                <a:hlinkClick r:id="rId2"/>
              </a:rPr>
              <a:t>https://tmlcitrix.clm.ibmcloud.com/Citrix/TataMotorsWeb/</a:t>
            </a:r>
            <a:endParaRPr lang="en-GB" dirty="0"/>
          </a:p>
          <a:p>
            <a:pPr>
              <a:buFont typeface="+mj-lt"/>
              <a:buAutoNum type="arabicPeriod"/>
            </a:pPr>
            <a:r>
              <a:rPr lang="en-GB" dirty="0"/>
              <a:t>In the CITRIX Storefront, select the </a:t>
            </a:r>
            <a:r>
              <a:rPr lang="en-GB" b="1" dirty="0"/>
              <a:t>IBM Rational DOORS Training </a:t>
            </a:r>
            <a:r>
              <a:rPr lang="en-GB" dirty="0"/>
              <a:t>icon in Apps</a:t>
            </a:r>
          </a:p>
          <a:p>
            <a:pPr>
              <a:buFont typeface="+mj-lt"/>
              <a:buAutoNum type="arabicPeriod"/>
            </a:pPr>
            <a:r>
              <a:rPr lang="en-GB" dirty="0"/>
              <a:t>Log into </a:t>
            </a:r>
            <a:r>
              <a:rPr lang="en-GB" b="1" dirty="0"/>
              <a:t>DOORS</a:t>
            </a:r>
            <a:endParaRPr lang="en-GB" dirty="0"/>
          </a:p>
        </p:txBody>
      </p:sp>
      <p:sp>
        <p:nvSpPr>
          <p:cNvPr id="2" name="Title 1"/>
          <p:cNvSpPr>
            <a:spLocks noGrp="1"/>
          </p:cNvSpPr>
          <p:nvPr>
            <p:ph type="title"/>
          </p:nvPr>
        </p:nvSpPr>
        <p:spPr/>
        <p:txBody>
          <a:bodyPr/>
          <a:lstStyle/>
          <a:p>
            <a:r>
              <a:rPr lang="en-GB" dirty="0"/>
              <a:t>DOORS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752" y="3350152"/>
            <a:ext cx="4140694" cy="3051566"/>
          </a:xfrm>
        </p:spPr>
      </p:pic>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a:t>
            </a:fld>
            <a:endParaRPr lang="en-I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470" y="3350152"/>
            <a:ext cx="4140694" cy="3051566"/>
          </a:xfrm>
          <a:prstGeom prst="rect">
            <a:avLst/>
          </a:prstGeom>
        </p:spPr>
      </p:pic>
      <p:sp>
        <p:nvSpPr>
          <p:cNvPr id="10" name="Rectangle 9"/>
          <p:cNvSpPr/>
          <p:nvPr/>
        </p:nvSpPr>
        <p:spPr>
          <a:xfrm>
            <a:off x="4759287" y="5390797"/>
            <a:ext cx="1575412" cy="7465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Content Placeholder 2"/>
          <p:cNvSpPr txBox="1">
            <a:spLocks/>
          </p:cNvSpPr>
          <p:nvPr/>
        </p:nvSpPr>
        <p:spPr bwMode="auto">
          <a:xfrm>
            <a:off x="246232" y="2936076"/>
            <a:ext cx="10981268" cy="594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a:t>Step 1                                                              Step 2                                                   	    Step 3</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8148" y="3350152"/>
            <a:ext cx="2586473" cy="1762755"/>
          </a:xfrm>
          <a:prstGeom prst="rect">
            <a:avLst/>
          </a:prstGeom>
        </p:spPr>
      </p:pic>
    </p:spTree>
    <p:extLst>
      <p:ext uri="{BB962C8B-B14F-4D97-AF65-F5344CB8AC3E}">
        <p14:creationId xmlns:p14="http://schemas.microsoft.com/office/powerpoint/2010/main" val="8286806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Record a “Target Not Met” Result</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100</a:t>
            </a:fld>
            <a:endParaRPr lang="en-IN"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46"/>
          <a:stretch/>
        </p:blipFill>
        <p:spPr>
          <a:xfrm>
            <a:off x="915788" y="745588"/>
            <a:ext cx="10099211" cy="5414283"/>
          </a:xfrm>
          <a:prstGeom prst="rect">
            <a:avLst/>
          </a:prstGeom>
        </p:spPr>
      </p:pic>
      <p:sp>
        <p:nvSpPr>
          <p:cNvPr id="8" name="Rectangular Callout 7"/>
          <p:cNvSpPr/>
          <p:nvPr/>
        </p:nvSpPr>
        <p:spPr>
          <a:xfrm>
            <a:off x="8427990" y="776174"/>
            <a:ext cx="1715471" cy="573420"/>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Set the status to </a:t>
            </a:r>
            <a:r>
              <a:rPr lang="en-GB" sz="1400" b="1" kern="0" dirty="0">
                <a:solidFill>
                  <a:srgbClr val="FFFFFF"/>
                </a:solidFill>
                <a:effectLst>
                  <a:outerShdw blurRad="38100" dist="38100" dir="2700000" algn="tl">
                    <a:srgbClr val="000000">
                      <a:alpha val="43137"/>
                    </a:srgbClr>
                  </a:outerShdw>
                </a:effectLst>
                <a:cs typeface="Arial" charset="0"/>
              </a:rPr>
              <a:t>Target Not Met</a:t>
            </a:r>
          </a:p>
        </p:txBody>
      </p:sp>
      <p:sp>
        <p:nvSpPr>
          <p:cNvPr id="9" name="Rectangular Callout 8"/>
          <p:cNvSpPr/>
          <p:nvPr/>
        </p:nvSpPr>
        <p:spPr>
          <a:xfrm>
            <a:off x="2424139" y="3182682"/>
            <a:ext cx="1715471" cy="573420"/>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Enter a </a:t>
            </a:r>
            <a:r>
              <a:rPr lang="en-GB" sz="1400" b="1" kern="0" dirty="0">
                <a:solidFill>
                  <a:srgbClr val="FFFFFF"/>
                </a:solidFill>
                <a:effectLst>
                  <a:outerShdw blurRad="38100" dist="38100" dir="2700000" algn="tl">
                    <a:srgbClr val="000000">
                      <a:alpha val="43137"/>
                    </a:srgbClr>
                  </a:outerShdw>
                </a:effectLst>
                <a:cs typeface="Arial" charset="0"/>
              </a:rPr>
              <a:t>Test Report Number</a:t>
            </a:r>
          </a:p>
        </p:txBody>
      </p:sp>
      <p:sp>
        <p:nvSpPr>
          <p:cNvPr id="10" name="Rectangular Callout 9"/>
          <p:cNvSpPr/>
          <p:nvPr/>
        </p:nvSpPr>
        <p:spPr>
          <a:xfrm>
            <a:off x="6896116" y="3182682"/>
            <a:ext cx="1715471" cy="573420"/>
          </a:xfrm>
          <a:prstGeom prst="wedgeRectCallout">
            <a:avLst>
              <a:gd name="adj1" fmla="val -21735"/>
              <a:gd name="adj2" fmla="val 70514"/>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5. Enter a </a:t>
            </a:r>
            <a:r>
              <a:rPr lang="en-GB" sz="1400" b="1" kern="0" dirty="0">
                <a:solidFill>
                  <a:srgbClr val="FFFFFF"/>
                </a:solidFill>
                <a:effectLst>
                  <a:outerShdw blurRad="38100" dist="38100" dir="2700000" algn="tl">
                    <a:srgbClr val="000000">
                      <a:alpha val="43137"/>
                    </a:srgbClr>
                  </a:outerShdw>
                </a:effectLst>
                <a:cs typeface="Arial" charset="0"/>
              </a:rPr>
              <a:t>MiNT ID</a:t>
            </a:r>
          </a:p>
        </p:txBody>
      </p:sp>
      <p:sp>
        <p:nvSpPr>
          <p:cNvPr id="11" name="Rectangular Callout 10"/>
          <p:cNvSpPr/>
          <p:nvPr/>
        </p:nvSpPr>
        <p:spPr>
          <a:xfrm>
            <a:off x="4042592" y="5222537"/>
            <a:ext cx="1715471" cy="573420"/>
          </a:xfrm>
          <a:prstGeom prst="wedgeRectCallout">
            <a:avLst>
              <a:gd name="adj1" fmla="val -62022"/>
              <a:gd name="adj2" fmla="val -25906"/>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4. Upload a </a:t>
            </a:r>
            <a:r>
              <a:rPr lang="en-GB" sz="1400" b="1" kern="0" dirty="0">
                <a:solidFill>
                  <a:srgbClr val="FFFFFF"/>
                </a:solidFill>
                <a:effectLst>
                  <a:outerShdw blurRad="38100" dist="38100" dir="2700000" algn="tl">
                    <a:srgbClr val="000000">
                      <a:alpha val="43137"/>
                    </a:srgbClr>
                  </a:outerShdw>
                </a:effectLst>
                <a:cs typeface="Arial" charset="0"/>
              </a:rPr>
              <a:t>Test Report</a:t>
            </a:r>
          </a:p>
        </p:txBody>
      </p:sp>
      <p:sp>
        <p:nvSpPr>
          <p:cNvPr id="12" name="Rectangular Callout 11"/>
          <p:cNvSpPr/>
          <p:nvPr/>
        </p:nvSpPr>
        <p:spPr>
          <a:xfrm>
            <a:off x="4405651" y="2296633"/>
            <a:ext cx="1736817" cy="1459469"/>
          </a:xfrm>
          <a:prstGeom prst="wedgeRectCallout">
            <a:avLst>
              <a:gd name="adj1" fmla="val -21710"/>
              <a:gd name="adj2" fmla="val 84793"/>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3. Enter </a:t>
            </a:r>
            <a:r>
              <a:rPr lang="en-GB" sz="1400" b="1" kern="0" dirty="0">
                <a:solidFill>
                  <a:srgbClr val="FFFFFF"/>
                </a:solidFill>
                <a:effectLst>
                  <a:outerShdw blurRad="38100" dist="38100" dir="2700000" algn="tl">
                    <a:srgbClr val="000000">
                      <a:alpha val="43137"/>
                    </a:srgbClr>
                  </a:outerShdw>
                </a:effectLst>
                <a:cs typeface="Arial" charset="0"/>
              </a:rPr>
              <a:t>Test Result Details</a:t>
            </a:r>
          </a:p>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(i.e. Result achieved =22 </a:t>
            </a:r>
            <a:r>
              <a:rPr lang="en-GB" sz="1400" kern="0" dirty="0" err="1">
                <a:solidFill>
                  <a:srgbClr val="FFFFFF"/>
                </a:solidFill>
                <a:effectLst>
                  <a:outerShdw blurRad="38100" dist="38100" dir="2700000" algn="tl">
                    <a:srgbClr val="000000">
                      <a:alpha val="43137"/>
                    </a:srgbClr>
                  </a:outerShdw>
                </a:effectLst>
                <a:cs typeface="Arial" charset="0"/>
              </a:rPr>
              <a:t>kmpl</a:t>
            </a:r>
            <a:r>
              <a:rPr lang="en-GB" sz="1400" kern="0" dirty="0">
                <a:solidFill>
                  <a:srgbClr val="FFFFFF"/>
                </a:solidFill>
                <a:effectLst>
                  <a:outerShdw blurRad="38100" dist="38100" dir="2700000" algn="tl">
                    <a:srgbClr val="000000">
                      <a:alpha val="43137"/>
                    </a:srgbClr>
                  </a:outerShdw>
                </a:effectLst>
                <a:cs typeface="Arial" charset="0"/>
              </a:rPr>
              <a:t> is less than target of 25 </a:t>
            </a:r>
            <a:r>
              <a:rPr lang="en-GB" sz="1400" kern="0" dirty="0" err="1">
                <a:solidFill>
                  <a:srgbClr val="FFFFFF"/>
                </a:solidFill>
                <a:effectLst>
                  <a:outerShdw blurRad="38100" dist="38100" dir="2700000" algn="tl">
                    <a:srgbClr val="000000">
                      <a:alpha val="43137"/>
                    </a:srgbClr>
                  </a:outerShdw>
                </a:effectLst>
                <a:cs typeface="Arial" charset="0"/>
              </a:rPr>
              <a:t>kmpl</a:t>
            </a:r>
            <a:r>
              <a:rPr lang="en-GB" sz="1400" kern="0" dirty="0">
                <a:solidFill>
                  <a:srgbClr val="FFFFFF"/>
                </a:solidFill>
                <a:effectLst>
                  <a:outerShdw blurRad="38100" dist="38100" dir="2700000" algn="tl">
                    <a:srgbClr val="000000">
                      <a:alpha val="43137"/>
                    </a:srgbClr>
                  </a:outerShdw>
                </a:effectLst>
                <a:cs typeface="Arial" charset="0"/>
              </a:rPr>
              <a:t>)</a:t>
            </a:r>
          </a:p>
        </p:txBody>
      </p:sp>
      <p:grpSp>
        <p:nvGrpSpPr>
          <p:cNvPr id="7" name="Group 6"/>
          <p:cNvGrpSpPr/>
          <p:nvPr/>
        </p:nvGrpSpPr>
        <p:grpSpPr>
          <a:xfrm>
            <a:off x="9454168" y="5747829"/>
            <a:ext cx="2672992" cy="677032"/>
            <a:chOff x="9454168" y="5747829"/>
            <a:chExt cx="2672992" cy="677032"/>
          </a:xfrm>
        </p:grpSpPr>
        <p:sp>
          <p:nvSpPr>
            <p:cNvPr id="13" name="Rectangle 4"/>
            <p:cNvSpPr>
              <a:spLocks noChangeArrowheads="1"/>
            </p:cNvSpPr>
            <p:nvPr/>
          </p:nvSpPr>
          <p:spPr bwMode="auto">
            <a:xfrm>
              <a:off x="9454168" y="5747829"/>
              <a:ext cx="2314479" cy="573962"/>
            </a:xfrm>
            <a:prstGeom prst="rect">
              <a:avLst/>
            </a:prstGeom>
            <a:solidFill>
              <a:schemeClr val="bg1">
                <a:lumMod val="85000"/>
              </a:schemeClr>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cs typeface="Arial" charset="0"/>
                </a:rPr>
                <a:t>Next step: </a:t>
              </a:r>
              <a:r>
                <a:rPr lang="en-GB" sz="1400" kern="0" dirty="0">
                  <a:cs typeface="Arial" charset="0"/>
                </a:rPr>
                <a:t>Target Not Met + Target Deviation</a:t>
              </a:r>
            </a:p>
          </p:txBody>
        </p:sp>
        <p:sp>
          <p:nvSpPr>
            <p:cNvPr id="5" name="Right Arrow 4"/>
            <p:cNvSpPr/>
            <p:nvPr/>
          </p:nvSpPr>
          <p:spPr>
            <a:xfrm>
              <a:off x="11241686" y="5896894"/>
              <a:ext cx="885474" cy="527967"/>
            </a:xfrm>
            <a:prstGeom prst="rightArrow">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p:txBody>
        </p:sp>
      </p:grpSp>
      <p:sp>
        <p:nvSpPr>
          <p:cNvPr id="14" name="Rectangular Callout 13"/>
          <p:cNvSpPr/>
          <p:nvPr/>
        </p:nvSpPr>
        <p:spPr>
          <a:xfrm>
            <a:off x="9380745" y="1517127"/>
            <a:ext cx="1525431" cy="355711"/>
          </a:xfrm>
          <a:prstGeom prst="wedgeRectCallout">
            <a:avLst>
              <a:gd name="adj1" fmla="val 22268"/>
              <a:gd name="adj2" fmla="val -90525"/>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6. Save</a:t>
            </a:r>
            <a:r>
              <a:rPr lang="en-GB" sz="1400" kern="0" dirty="0">
                <a:solidFill>
                  <a:srgbClr val="FFFFFF"/>
                </a:solidFill>
                <a:effectLst>
                  <a:outerShdw blurRad="38100" dist="38100" dir="2700000" algn="tl">
                    <a:srgbClr val="000000">
                      <a:alpha val="43137"/>
                    </a:srgbClr>
                  </a:outerShdw>
                </a:effectLst>
                <a:cs typeface="Arial" charset="0"/>
              </a:rPr>
              <a:t> the task</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370382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87253" y="745588"/>
            <a:ext cx="10033677" cy="5384622"/>
          </a:xfrm>
          <a:prstGeom prst="rect">
            <a:avLst/>
          </a:prstGeom>
        </p:spPr>
      </p:pic>
      <p:sp>
        <p:nvSpPr>
          <p:cNvPr id="2" name="Title 1"/>
          <p:cNvSpPr>
            <a:spLocks noGrp="1"/>
          </p:cNvSpPr>
          <p:nvPr>
            <p:ph type="title"/>
          </p:nvPr>
        </p:nvSpPr>
        <p:spPr/>
        <p:txBody>
          <a:bodyPr/>
          <a:lstStyle/>
          <a:p>
            <a:r>
              <a:rPr lang="en-GB" dirty="0"/>
              <a:t>Record a “Target Deviation”</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101</a:t>
            </a:fld>
            <a:endParaRPr lang="en-IN" dirty="0"/>
          </a:p>
        </p:txBody>
      </p:sp>
      <p:sp>
        <p:nvSpPr>
          <p:cNvPr id="8" name="Rectangular Callout 7"/>
          <p:cNvSpPr/>
          <p:nvPr/>
        </p:nvSpPr>
        <p:spPr>
          <a:xfrm>
            <a:off x="6675778" y="4286255"/>
            <a:ext cx="1715471" cy="573420"/>
          </a:xfrm>
          <a:prstGeom prst="wedgeRectCallout">
            <a:avLst>
              <a:gd name="adj1" fmla="val -23019"/>
              <a:gd name="adj2" fmla="val 151207"/>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Enter a </a:t>
            </a:r>
            <a:r>
              <a:rPr lang="en-GB" sz="1400" b="1" kern="0" dirty="0">
                <a:solidFill>
                  <a:srgbClr val="FFFFFF"/>
                </a:solidFill>
                <a:effectLst>
                  <a:outerShdw blurRad="38100" dist="38100" dir="2700000" algn="tl">
                    <a:srgbClr val="000000">
                      <a:alpha val="43137"/>
                    </a:srgbClr>
                  </a:outerShdw>
                </a:effectLst>
                <a:cs typeface="Arial" charset="0"/>
              </a:rPr>
              <a:t>Deviation</a:t>
            </a:r>
            <a:r>
              <a:rPr lang="en-GB" sz="1400" kern="0" dirty="0">
                <a:solidFill>
                  <a:srgbClr val="FFFFFF"/>
                </a:solidFill>
                <a:effectLst>
                  <a:outerShdw blurRad="38100" dist="38100" dir="2700000" algn="tl">
                    <a:srgbClr val="000000">
                      <a:alpha val="43137"/>
                    </a:srgbClr>
                  </a:outerShdw>
                </a:effectLst>
                <a:cs typeface="Arial" charset="0"/>
              </a:rPr>
              <a:t> Number</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9" name="Rectangular Callout 8"/>
          <p:cNvSpPr/>
          <p:nvPr/>
        </p:nvSpPr>
        <p:spPr>
          <a:xfrm>
            <a:off x="8427990" y="716014"/>
            <a:ext cx="1715471" cy="573420"/>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Set the status to </a:t>
            </a:r>
            <a:r>
              <a:rPr lang="en-GB" sz="1400" b="1" kern="0" dirty="0">
                <a:solidFill>
                  <a:srgbClr val="FFFFFF"/>
                </a:solidFill>
                <a:effectLst>
                  <a:outerShdw blurRad="38100" dist="38100" dir="2700000" algn="tl">
                    <a:srgbClr val="000000">
                      <a:alpha val="43137"/>
                    </a:srgbClr>
                  </a:outerShdw>
                </a:effectLst>
                <a:cs typeface="Arial" charset="0"/>
              </a:rPr>
              <a:t>Target Deviation</a:t>
            </a:r>
          </a:p>
        </p:txBody>
      </p:sp>
      <p:grpSp>
        <p:nvGrpSpPr>
          <p:cNvPr id="7" name="Group 6"/>
          <p:cNvGrpSpPr/>
          <p:nvPr/>
        </p:nvGrpSpPr>
        <p:grpSpPr>
          <a:xfrm>
            <a:off x="9080206" y="5747829"/>
            <a:ext cx="3046954" cy="677032"/>
            <a:chOff x="9080206" y="5747829"/>
            <a:chExt cx="3046954" cy="677032"/>
          </a:xfrm>
        </p:grpSpPr>
        <p:sp>
          <p:nvSpPr>
            <p:cNvPr id="10" name="Rectangle 4"/>
            <p:cNvSpPr>
              <a:spLocks noChangeArrowheads="1"/>
            </p:cNvSpPr>
            <p:nvPr/>
          </p:nvSpPr>
          <p:spPr bwMode="auto">
            <a:xfrm>
              <a:off x="9080206" y="5747829"/>
              <a:ext cx="2688442" cy="573962"/>
            </a:xfrm>
            <a:prstGeom prst="rect">
              <a:avLst/>
            </a:prstGeom>
            <a:solidFill>
              <a:schemeClr val="bg1">
                <a:lumMod val="85000"/>
              </a:schemeClr>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cs typeface="Arial" charset="0"/>
                </a:rPr>
                <a:t>Next step: </a:t>
              </a:r>
              <a:r>
                <a:rPr lang="en-GB" sz="1400" kern="0" dirty="0">
                  <a:cs typeface="Arial" charset="0"/>
                </a:rPr>
                <a:t>Target Not Met + Deviation Approve / Reject</a:t>
              </a:r>
            </a:p>
          </p:txBody>
        </p:sp>
        <p:sp>
          <p:nvSpPr>
            <p:cNvPr id="11" name="Right Arrow 10"/>
            <p:cNvSpPr/>
            <p:nvPr/>
          </p:nvSpPr>
          <p:spPr>
            <a:xfrm>
              <a:off x="11309684" y="5896894"/>
              <a:ext cx="817476" cy="527967"/>
            </a:xfrm>
            <a:prstGeom prst="rightArrow">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endParaRPr lang="en-GB" sz="1400" kern="0" dirty="0">
                <a:solidFill>
                  <a:srgbClr val="FFFFFF"/>
                </a:solidFill>
                <a:cs typeface="Arial" charset="0"/>
              </a:endParaRPr>
            </a:p>
          </p:txBody>
        </p:sp>
      </p:grpSp>
      <p:sp>
        <p:nvSpPr>
          <p:cNvPr id="13" name="Rectangular Callout 12"/>
          <p:cNvSpPr/>
          <p:nvPr/>
        </p:nvSpPr>
        <p:spPr>
          <a:xfrm>
            <a:off x="9349523" y="1438026"/>
            <a:ext cx="1525431" cy="355711"/>
          </a:xfrm>
          <a:prstGeom prst="wedgeRectCallout">
            <a:avLst>
              <a:gd name="adj1" fmla="val 22268"/>
              <a:gd name="adj2" fmla="val -90525"/>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3. Save</a:t>
            </a:r>
            <a:r>
              <a:rPr lang="en-GB" sz="1400" kern="0" dirty="0">
                <a:solidFill>
                  <a:srgbClr val="FFFFFF"/>
                </a:solidFill>
                <a:effectLst>
                  <a:outerShdw blurRad="38100" dist="38100" dir="2700000" algn="tl">
                    <a:srgbClr val="000000">
                      <a:alpha val="43137"/>
                    </a:srgbClr>
                  </a:outerShdw>
                </a:effectLst>
                <a:cs typeface="Arial" charset="0"/>
              </a:rPr>
              <a:t> the task</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418533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2397" y="745588"/>
            <a:ext cx="10831324" cy="5414283"/>
          </a:xfrm>
          <a:prstGeom prst="rect">
            <a:avLst/>
          </a:prstGeom>
        </p:spPr>
      </p:pic>
      <p:sp>
        <p:nvSpPr>
          <p:cNvPr id="2" name="Title 1"/>
          <p:cNvSpPr>
            <a:spLocks noGrp="1"/>
          </p:cNvSpPr>
          <p:nvPr>
            <p:ph type="title"/>
          </p:nvPr>
        </p:nvSpPr>
        <p:spPr/>
        <p:txBody>
          <a:bodyPr/>
          <a:lstStyle/>
          <a:p>
            <a:r>
              <a:rPr lang="en-GB" dirty="0"/>
              <a:t>Approving or Rejecting a Target Deviation</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102</a:t>
            </a:fld>
            <a:endParaRPr lang="en-IN" dirty="0"/>
          </a:p>
        </p:txBody>
      </p:sp>
      <p:sp>
        <p:nvSpPr>
          <p:cNvPr id="8" name="Rectangular Callout 7"/>
          <p:cNvSpPr/>
          <p:nvPr/>
        </p:nvSpPr>
        <p:spPr>
          <a:xfrm>
            <a:off x="7424926" y="3920811"/>
            <a:ext cx="1715471" cy="573420"/>
          </a:xfrm>
          <a:prstGeom prst="wedgeRectCallout">
            <a:avLst>
              <a:gd name="adj1" fmla="val -19808"/>
              <a:gd name="adj2" fmla="val 11662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Confirm MiNTs are closed</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9" name="Rectangular Callout 8"/>
          <p:cNvSpPr/>
          <p:nvPr/>
        </p:nvSpPr>
        <p:spPr>
          <a:xfrm>
            <a:off x="8516125" y="963460"/>
            <a:ext cx="1883798" cy="573420"/>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Set the status to </a:t>
            </a:r>
            <a:r>
              <a:rPr lang="en-GB" sz="1400" b="1" kern="0" dirty="0">
                <a:solidFill>
                  <a:srgbClr val="FFFFFF"/>
                </a:solidFill>
                <a:effectLst>
                  <a:outerShdw blurRad="38100" dist="38100" dir="2700000" algn="tl">
                    <a:srgbClr val="000000">
                      <a:alpha val="43137"/>
                    </a:srgbClr>
                  </a:outerShdw>
                </a:effectLst>
                <a:cs typeface="Arial" charset="0"/>
              </a:rPr>
              <a:t>Deviation Approved</a:t>
            </a:r>
          </a:p>
        </p:txBody>
      </p:sp>
      <p:sp>
        <p:nvSpPr>
          <p:cNvPr id="11" name="Rectangular Callout 10"/>
          <p:cNvSpPr/>
          <p:nvPr/>
        </p:nvSpPr>
        <p:spPr>
          <a:xfrm>
            <a:off x="271613" y="613832"/>
            <a:ext cx="5976787" cy="1512164"/>
          </a:xfrm>
          <a:prstGeom prst="wedgeRectCallout">
            <a:avLst>
              <a:gd name="adj1" fmla="val 28176"/>
              <a:gd name="adj2" fmla="val 67429"/>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indent="-285750">
              <a:buFont typeface="Arial" panose="020B0604020202020204" pitchFamily="34" charset="0"/>
              <a:buChar char="•"/>
            </a:pPr>
            <a:r>
              <a:rPr lang="en-GB" sz="1400" dirty="0">
                <a:solidFill>
                  <a:schemeClr val="bg1"/>
                </a:solidFill>
                <a:effectLst>
                  <a:outerShdw blurRad="38100" dist="38100" dir="2700000" algn="tl">
                    <a:srgbClr val="000000">
                      <a:alpha val="43137"/>
                    </a:srgbClr>
                  </a:outerShdw>
                </a:effectLst>
              </a:rPr>
              <a:t>Only a </a:t>
            </a:r>
            <a:r>
              <a:rPr lang="en-GB" sz="1400" b="1" dirty="0">
                <a:solidFill>
                  <a:schemeClr val="bg1"/>
                </a:solidFill>
                <a:effectLst>
                  <a:outerShdw blurRad="38100" dist="38100" dir="2700000" algn="tl">
                    <a:srgbClr val="000000">
                      <a:alpha val="43137"/>
                    </a:srgbClr>
                  </a:outerShdw>
                </a:effectLst>
              </a:rPr>
              <a:t>Deviation Administrator </a:t>
            </a:r>
            <a:r>
              <a:rPr lang="en-GB" sz="1400" dirty="0">
                <a:solidFill>
                  <a:schemeClr val="bg1"/>
                </a:solidFill>
                <a:effectLst>
                  <a:outerShdw blurRad="38100" dist="38100" dir="2700000" algn="tl">
                    <a:srgbClr val="000000">
                      <a:alpha val="43137"/>
                    </a:srgbClr>
                  </a:outerShdw>
                </a:effectLst>
              </a:rPr>
              <a:t>can </a:t>
            </a:r>
            <a:r>
              <a:rPr lang="en-GB" sz="1400" b="1" dirty="0">
                <a:solidFill>
                  <a:schemeClr val="bg1"/>
                </a:solidFill>
                <a:effectLst>
                  <a:outerShdw blurRad="38100" dist="38100" dir="2700000" algn="tl">
                    <a:srgbClr val="000000">
                      <a:alpha val="43137"/>
                    </a:srgbClr>
                  </a:outerShdw>
                </a:effectLst>
              </a:rPr>
              <a:t>approve </a:t>
            </a:r>
            <a:r>
              <a:rPr lang="en-GB" sz="1400" dirty="0">
                <a:solidFill>
                  <a:schemeClr val="bg1"/>
                </a:solidFill>
                <a:effectLst>
                  <a:outerShdw blurRad="38100" dist="38100" dir="2700000" algn="tl">
                    <a:srgbClr val="000000">
                      <a:alpha val="43137"/>
                    </a:srgbClr>
                  </a:outerShdw>
                </a:effectLst>
              </a:rPr>
              <a:t>a deviation</a:t>
            </a:r>
          </a:p>
          <a:p>
            <a:pPr marL="285750" indent="-285750">
              <a:buFont typeface="Arial" panose="020B0604020202020204" pitchFamily="34" charset="0"/>
              <a:buChar char="•"/>
            </a:pPr>
            <a:r>
              <a:rPr lang="en-GB" sz="1400" dirty="0">
                <a:solidFill>
                  <a:schemeClr val="bg1"/>
                </a:solidFill>
                <a:effectLst>
                  <a:outerShdw blurRad="38100" dist="38100" dir="2700000" algn="tl">
                    <a:srgbClr val="000000">
                      <a:alpha val="43137"/>
                    </a:srgbClr>
                  </a:outerShdw>
                </a:effectLst>
              </a:rPr>
              <a:t>Before a deviation is approved, the user must confirm that all open MiNTs are </a:t>
            </a:r>
            <a:r>
              <a:rPr lang="en-GB" sz="1400" b="1" dirty="0">
                <a:solidFill>
                  <a:schemeClr val="bg1"/>
                </a:solidFill>
                <a:effectLst>
                  <a:outerShdw blurRad="38100" dist="38100" dir="2700000" algn="tl">
                    <a:srgbClr val="000000">
                      <a:alpha val="43137"/>
                    </a:srgbClr>
                  </a:outerShdw>
                </a:effectLst>
              </a:rPr>
              <a:t>closed</a:t>
            </a:r>
          </a:p>
          <a:p>
            <a:pPr marL="742950" lvl="1" indent="-285750">
              <a:buFont typeface="Arial" panose="020B0604020202020204" pitchFamily="34" charset="0"/>
              <a:buChar char="•"/>
            </a:pPr>
            <a:endParaRPr lang="en-GB" sz="1400" b="1" dirty="0">
              <a:solidFill>
                <a:schemeClr val="bg1"/>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GB" sz="1400" dirty="0">
                <a:solidFill>
                  <a:schemeClr val="bg1"/>
                </a:solidFill>
                <a:effectLst>
                  <a:outerShdw blurRad="38100" dist="38100" dir="2700000" algn="tl">
                    <a:srgbClr val="000000">
                      <a:alpha val="43137"/>
                    </a:srgbClr>
                  </a:outerShdw>
                </a:effectLst>
              </a:rPr>
              <a:t>Any user can </a:t>
            </a:r>
            <a:r>
              <a:rPr lang="en-GB" sz="1400" b="1" dirty="0">
                <a:solidFill>
                  <a:schemeClr val="bg1"/>
                </a:solidFill>
                <a:effectLst>
                  <a:outerShdw blurRad="38100" dist="38100" dir="2700000" algn="tl">
                    <a:srgbClr val="000000">
                      <a:alpha val="43137"/>
                    </a:srgbClr>
                  </a:outerShdw>
                </a:effectLst>
              </a:rPr>
              <a:t>reject</a:t>
            </a:r>
            <a:r>
              <a:rPr lang="en-GB" sz="1400" dirty="0">
                <a:solidFill>
                  <a:schemeClr val="bg1"/>
                </a:solidFill>
                <a:effectLst>
                  <a:outerShdw blurRad="38100" dist="38100" dir="2700000" algn="tl">
                    <a:srgbClr val="000000">
                      <a:alpha val="43137"/>
                    </a:srgbClr>
                  </a:outerShdw>
                </a:effectLst>
              </a:rPr>
              <a:t> a deviation	</a:t>
            </a:r>
          </a:p>
          <a:p>
            <a:pPr marL="285750" indent="-285750">
              <a:buFont typeface="Arial" panose="020B0604020202020204" pitchFamily="34" charset="0"/>
              <a:buChar char="•"/>
            </a:pPr>
            <a:r>
              <a:rPr lang="en-GB" sz="1400" dirty="0">
                <a:solidFill>
                  <a:schemeClr val="bg1"/>
                </a:solidFill>
                <a:effectLst>
                  <a:outerShdw blurRad="38100" dist="38100" dir="2700000" algn="tl">
                    <a:srgbClr val="000000">
                      <a:alpha val="43137"/>
                    </a:srgbClr>
                  </a:outerShdw>
                </a:effectLst>
              </a:rPr>
              <a:t>A rejected deviation status returns to </a:t>
            </a:r>
            <a:r>
              <a:rPr lang="en-GB" sz="1400" b="1" dirty="0">
                <a:solidFill>
                  <a:schemeClr val="bg1"/>
                </a:solidFill>
                <a:effectLst>
                  <a:outerShdw blurRad="38100" dist="38100" dir="2700000" algn="tl">
                    <a:srgbClr val="000000">
                      <a:alpha val="43137"/>
                    </a:srgbClr>
                  </a:outerShdw>
                </a:effectLst>
              </a:rPr>
              <a:t>Target Not Met </a:t>
            </a:r>
            <a:r>
              <a:rPr lang="en-GB" sz="1400" dirty="0">
                <a:solidFill>
                  <a:schemeClr val="bg1"/>
                </a:solidFill>
                <a:effectLst>
                  <a:outerShdw blurRad="38100" dist="38100" dir="2700000" algn="tl">
                    <a:srgbClr val="000000">
                      <a:alpha val="43137"/>
                    </a:srgbClr>
                  </a:outerShdw>
                </a:effectLst>
              </a:rPr>
              <a:t>for retesting</a:t>
            </a:r>
          </a:p>
          <a:p>
            <a:pPr marL="742950" lvl="1" indent="-285750">
              <a:buFont typeface="Arial" panose="020B0604020202020204" pitchFamily="34" charset="0"/>
              <a:buChar char="•"/>
            </a:pPr>
            <a:endParaRPr lang="en-GB" sz="1400" dirty="0">
              <a:solidFill>
                <a:schemeClr val="bg1"/>
              </a:solidFill>
              <a:effectLst>
                <a:outerShdw blurRad="38100" dist="38100" dir="2700000" algn="tl">
                  <a:srgbClr val="000000">
                    <a:alpha val="43137"/>
                  </a:srgbClr>
                </a:outerShdw>
              </a:effectLst>
            </a:endParaRPr>
          </a:p>
        </p:txBody>
      </p:sp>
      <p:sp>
        <p:nvSpPr>
          <p:cNvPr id="12" name="Rectangular Callout 11"/>
          <p:cNvSpPr/>
          <p:nvPr/>
        </p:nvSpPr>
        <p:spPr>
          <a:xfrm>
            <a:off x="9775436" y="1727753"/>
            <a:ext cx="1525431" cy="355711"/>
          </a:xfrm>
          <a:prstGeom prst="wedgeRectCallout">
            <a:avLst>
              <a:gd name="adj1" fmla="val 22268"/>
              <a:gd name="adj2" fmla="val -90525"/>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2. Save</a:t>
            </a:r>
            <a:r>
              <a:rPr lang="en-GB" sz="1400" kern="0" dirty="0">
                <a:solidFill>
                  <a:srgbClr val="FFFFFF"/>
                </a:solidFill>
                <a:effectLst>
                  <a:outerShdw blurRad="38100" dist="38100" dir="2700000" algn="tl">
                    <a:srgbClr val="000000">
                      <a:alpha val="43137"/>
                    </a:srgbClr>
                  </a:outerShdw>
                </a:effectLst>
                <a:cs typeface="Arial" charset="0"/>
              </a:rPr>
              <a:t> the task</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120752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13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103</a:t>
            </a:fld>
            <a:endParaRPr lang="en-IN" dirty="0"/>
          </a:p>
        </p:txBody>
      </p:sp>
    </p:spTree>
    <p:extLst>
      <p:ext uri="{BB962C8B-B14F-4D97-AF65-F5344CB8AC3E}">
        <p14:creationId xmlns:p14="http://schemas.microsoft.com/office/powerpoint/2010/main" val="820677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14 </a:t>
            </a:r>
            <a:r>
              <a:rPr lang="en-GB" sz="3600" dirty="0"/>
              <a:t>– Validate Requirements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104</a:t>
            </a:fld>
            <a:endParaRPr lang="en-IN" dirty="0"/>
          </a:p>
        </p:txBody>
      </p:sp>
    </p:spTree>
    <p:extLst>
      <p:ext uri="{BB962C8B-B14F-4D97-AF65-F5344CB8AC3E}">
        <p14:creationId xmlns:p14="http://schemas.microsoft.com/office/powerpoint/2010/main" val="39578884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Step 6: Validate Requirements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105</a:t>
            </a:fld>
            <a:endParaRPr lang="en-IN" dirty="0"/>
          </a:p>
        </p:txBody>
      </p:sp>
      <p:sp>
        <p:nvSpPr>
          <p:cNvPr id="5" name="Rectangle 4"/>
          <p:cNvSpPr>
            <a:spLocks noChangeArrowheads="1"/>
          </p:cNvSpPr>
          <p:nvPr/>
        </p:nvSpPr>
        <p:spPr bwMode="auto">
          <a:xfrm>
            <a:off x="518436" y="3441576"/>
            <a:ext cx="1724025" cy="1827195"/>
          </a:xfrm>
          <a:prstGeom prst="rect">
            <a:avLst/>
          </a:prstGeom>
          <a:solidFill>
            <a:srgbClr val="CCCCFF"/>
          </a:solidFill>
          <a:ln w="9525">
            <a:solidFill>
              <a:schemeClr val="bg1"/>
            </a:solidFill>
            <a:miter lim="800000"/>
            <a:headEnd/>
            <a:tailEnd/>
          </a:ln>
        </p:spPr>
        <p:txBody>
          <a:bodyPr wrap="none" anchor="ctr"/>
          <a:lstStyle/>
          <a:p>
            <a:pPr algn="ctr"/>
            <a:endParaRPr lang="en-GB" sz="800" dirty="0">
              <a:solidFill>
                <a:schemeClr val="accent3"/>
              </a:solidFill>
            </a:endParaRPr>
          </a:p>
        </p:txBody>
      </p:sp>
      <p:sp>
        <p:nvSpPr>
          <p:cNvPr id="6" name="Rectangle 4"/>
          <p:cNvSpPr>
            <a:spLocks noChangeArrowheads="1"/>
          </p:cNvSpPr>
          <p:nvPr/>
        </p:nvSpPr>
        <p:spPr bwMode="auto">
          <a:xfrm>
            <a:off x="518434" y="907958"/>
            <a:ext cx="1724027" cy="2417337"/>
          </a:xfrm>
          <a:prstGeom prst="rect">
            <a:avLst/>
          </a:prstGeom>
          <a:solidFill>
            <a:srgbClr val="CCCCFF"/>
          </a:solidFill>
          <a:ln w="9525">
            <a:solidFill>
              <a:schemeClr val="bg1"/>
            </a:solidFill>
            <a:miter lim="800000"/>
            <a:headEnd/>
            <a:tailEnd/>
          </a:ln>
        </p:spPr>
        <p:txBody>
          <a:bodyPr wrap="none" anchor="ctr"/>
          <a:lstStyle/>
          <a:p>
            <a:pPr algn="ctr"/>
            <a:endParaRPr lang="en-GB" sz="800" dirty="0">
              <a:solidFill>
                <a:schemeClr val="accent3"/>
              </a:solidFill>
            </a:endParaRPr>
          </a:p>
        </p:txBody>
      </p:sp>
      <p:sp>
        <p:nvSpPr>
          <p:cNvPr id="7" name="Rectangle 4"/>
          <p:cNvSpPr>
            <a:spLocks noChangeArrowheads="1"/>
          </p:cNvSpPr>
          <p:nvPr/>
        </p:nvSpPr>
        <p:spPr bwMode="auto">
          <a:xfrm>
            <a:off x="665204" y="2820593"/>
            <a:ext cx="1438275" cy="360363"/>
          </a:xfrm>
          <a:prstGeom prst="rect">
            <a:avLst/>
          </a:prstGeom>
          <a:solidFill>
            <a:srgbClr val="FFCC00"/>
          </a:solidFill>
          <a:ln w="9525">
            <a:solidFill>
              <a:schemeClr val="tx1"/>
            </a:solidFill>
            <a:miter lim="800000"/>
            <a:headEnd/>
            <a:tailEnd/>
          </a:ln>
        </p:spPr>
        <p:txBody>
          <a:bodyPr anchor="ctr"/>
          <a:lstStyle/>
          <a:p>
            <a:pPr algn="ctr"/>
            <a:r>
              <a:rPr lang="en-GB" sz="800" dirty="0"/>
              <a:t>Set Status to </a:t>
            </a:r>
            <a:r>
              <a:rPr lang="en-GB" sz="800" b="1" dirty="0"/>
              <a:t>Validated</a:t>
            </a:r>
            <a:endParaRPr lang="en-GB" sz="800" dirty="0"/>
          </a:p>
        </p:txBody>
      </p:sp>
      <p:sp>
        <p:nvSpPr>
          <p:cNvPr id="8" name="AutoShape 17"/>
          <p:cNvSpPr>
            <a:spLocks noChangeArrowheads="1"/>
          </p:cNvSpPr>
          <p:nvPr/>
        </p:nvSpPr>
        <p:spPr bwMode="auto">
          <a:xfrm>
            <a:off x="880310" y="1342224"/>
            <a:ext cx="1008063" cy="599405"/>
          </a:xfrm>
          <a:prstGeom prst="diamond">
            <a:avLst/>
          </a:prstGeom>
          <a:solidFill>
            <a:srgbClr val="F1EFEF"/>
          </a:solidFill>
          <a:ln w="9525">
            <a:solidFill>
              <a:schemeClr val="tx1"/>
            </a:solidFill>
            <a:miter lim="800000"/>
            <a:headEnd/>
            <a:tailEnd/>
          </a:ln>
        </p:spPr>
        <p:txBody>
          <a:bodyPr anchor="ctr"/>
          <a:lstStyle/>
          <a:p>
            <a:pPr algn="ctr"/>
            <a:endParaRPr lang="en-GB" sz="800" dirty="0"/>
          </a:p>
        </p:txBody>
      </p:sp>
      <p:sp>
        <p:nvSpPr>
          <p:cNvPr id="9" name="TextBox 33"/>
          <p:cNvSpPr txBox="1">
            <a:spLocks noChangeArrowheads="1"/>
          </p:cNvSpPr>
          <p:nvPr/>
        </p:nvSpPr>
        <p:spPr bwMode="auto">
          <a:xfrm>
            <a:off x="972385" y="1354017"/>
            <a:ext cx="827088" cy="458787"/>
          </a:xfrm>
          <a:prstGeom prst="rect">
            <a:avLst/>
          </a:prstGeom>
          <a:noFill/>
          <a:ln w="9525">
            <a:noFill/>
            <a:miter lim="800000"/>
            <a:headEnd/>
            <a:tailEnd/>
          </a:ln>
        </p:spPr>
        <p:txBody>
          <a:bodyPr>
            <a:spAutoFit/>
          </a:bodyPr>
          <a:lstStyle/>
          <a:p>
            <a:pPr algn="ctr"/>
            <a:endParaRPr lang="en-GB" sz="800" i="1" dirty="0"/>
          </a:p>
          <a:p>
            <a:pPr algn="ctr"/>
            <a:r>
              <a:rPr lang="en-GB" sz="800" i="1" dirty="0"/>
              <a:t>All Tests Complete?</a:t>
            </a:r>
          </a:p>
        </p:txBody>
      </p:sp>
      <p:cxnSp>
        <p:nvCxnSpPr>
          <p:cNvPr id="10" name="AutoShape 23"/>
          <p:cNvCxnSpPr>
            <a:cxnSpLocks noChangeShapeType="1"/>
            <a:stCxn id="8" idx="2"/>
            <a:endCxn id="18" idx="0"/>
          </p:cNvCxnSpPr>
          <p:nvPr/>
        </p:nvCxnSpPr>
        <p:spPr bwMode="auto">
          <a:xfrm>
            <a:off x="1384342" y="1941629"/>
            <a:ext cx="0" cy="336700"/>
          </a:xfrm>
          <a:prstGeom prst="straightConnector1">
            <a:avLst/>
          </a:prstGeom>
          <a:noFill/>
          <a:ln w="9525">
            <a:solidFill>
              <a:schemeClr val="tx1"/>
            </a:solidFill>
            <a:round/>
            <a:headEnd/>
            <a:tailEnd type="triangle" w="med" len="med"/>
          </a:ln>
        </p:spPr>
      </p:cxnSp>
      <p:sp>
        <p:nvSpPr>
          <p:cNvPr id="11" name="Text Box 44"/>
          <p:cNvSpPr txBox="1">
            <a:spLocks noChangeArrowheads="1"/>
          </p:cNvSpPr>
          <p:nvPr/>
        </p:nvSpPr>
        <p:spPr bwMode="auto">
          <a:xfrm>
            <a:off x="1189873" y="2244852"/>
            <a:ext cx="630237" cy="214312"/>
          </a:xfrm>
          <a:prstGeom prst="rect">
            <a:avLst/>
          </a:prstGeom>
          <a:noFill/>
          <a:ln w="9525">
            <a:noFill/>
            <a:miter lim="800000"/>
            <a:headEnd/>
            <a:tailEnd/>
          </a:ln>
        </p:spPr>
        <p:txBody>
          <a:bodyPr>
            <a:spAutoFit/>
          </a:bodyPr>
          <a:lstStyle/>
          <a:p>
            <a:pPr algn="ctr"/>
            <a:r>
              <a:rPr lang="en-GB" sz="800" b="1" i="1" dirty="0"/>
              <a:t>Yes</a:t>
            </a:r>
          </a:p>
        </p:txBody>
      </p:sp>
      <p:sp>
        <p:nvSpPr>
          <p:cNvPr id="12" name="Text Box 44"/>
          <p:cNvSpPr txBox="1">
            <a:spLocks noChangeArrowheads="1"/>
          </p:cNvSpPr>
          <p:nvPr/>
        </p:nvSpPr>
        <p:spPr bwMode="auto">
          <a:xfrm>
            <a:off x="1383399" y="1092724"/>
            <a:ext cx="342900" cy="215900"/>
          </a:xfrm>
          <a:prstGeom prst="rect">
            <a:avLst/>
          </a:prstGeom>
          <a:noFill/>
          <a:ln w="9525">
            <a:noFill/>
            <a:miter lim="800000"/>
            <a:headEnd/>
            <a:tailEnd/>
          </a:ln>
        </p:spPr>
        <p:txBody>
          <a:bodyPr>
            <a:spAutoFit/>
          </a:bodyPr>
          <a:lstStyle/>
          <a:p>
            <a:r>
              <a:rPr lang="en-GB" sz="800" b="1" i="1" dirty="0"/>
              <a:t>No </a:t>
            </a:r>
          </a:p>
        </p:txBody>
      </p:sp>
      <p:sp>
        <p:nvSpPr>
          <p:cNvPr id="13" name="Rectangle 4"/>
          <p:cNvSpPr>
            <a:spLocks noChangeArrowheads="1"/>
          </p:cNvSpPr>
          <p:nvPr/>
        </p:nvSpPr>
        <p:spPr bwMode="auto">
          <a:xfrm>
            <a:off x="656545" y="3540996"/>
            <a:ext cx="1439863" cy="360363"/>
          </a:xfrm>
          <a:prstGeom prst="rect">
            <a:avLst/>
          </a:prstGeom>
          <a:solidFill>
            <a:srgbClr val="FF9900"/>
          </a:solidFill>
          <a:ln w="9525">
            <a:solidFill>
              <a:schemeClr val="tx1"/>
            </a:solidFill>
            <a:miter lim="800000"/>
            <a:headEnd/>
            <a:tailEnd/>
          </a:ln>
        </p:spPr>
        <p:txBody>
          <a:bodyPr anchor="ctr"/>
          <a:lstStyle/>
          <a:p>
            <a:pPr algn="ctr"/>
            <a:r>
              <a:rPr lang="en-GB" sz="800" dirty="0"/>
              <a:t>Open Requirement Carryover Task</a:t>
            </a:r>
          </a:p>
        </p:txBody>
      </p:sp>
      <p:sp>
        <p:nvSpPr>
          <p:cNvPr id="14" name="Rectangle 4"/>
          <p:cNvSpPr>
            <a:spLocks noChangeArrowheads="1"/>
          </p:cNvSpPr>
          <p:nvPr/>
        </p:nvSpPr>
        <p:spPr bwMode="auto">
          <a:xfrm>
            <a:off x="656544" y="4114137"/>
            <a:ext cx="1439863" cy="360363"/>
          </a:xfrm>
          <a:prstGeom prst="rect">
            <a:avLst/>
          </a:prstGeom>
          <a:solidFill>
            <a:srgbClr val="EAEAEA"/>
          </a:solidFill>
          <a:ln w="9525">
            <a:solidFill>
              <a:schemeClr val="tx1"/>
            </a:solidFill>
            <a:miter lim="800000"/>
            <a:headEnd/>
            <a:tailEnd/>
          </a:ln>
        </p:spPr>
        <p:txBody>
          <a:bodyPr anchor="ctr"/>
          <a:lstStyle/>
          <a:p>
            <a:pPr algn="ctr"/>
            <a:r>
              <a:rPr lang="en-GB" sz="800" dirty="0"/>
              <a:t>Enter Carryover Model Year and Evidence</a:t>
            </a:r>
          </a:p>
        </p:txBody>
      </p:sp>
      <p:sp>
        <p:nvSpPr>
          <p:cNvPr id="15" name="Rectangle 4"/>
          <p:cNvSpPr>
            <a:spLocks noChangeArrowheads="1"/>
          </p:cNvSpPr>
          <p:nvPr/>
        </p:nvSpPr>
        <p:spPr bwMode="auto">
          <a:xfrm>
            <a:off x="656543" y="4690201"/>
            <a:ext cx="1439863" cy="360363"/>
          </a:xfrm>
          <a:prstGeom prst="rect">
            <a:avLst/>
          </a:prstGeom>
          <a:solidFill>
            <a:srgbClr val="FFCC00"/>
          </a:solidFill>
          <a:ln w="9525">
            <a:solidFill>
              <a:schemeClr val="tx1"/>
            </a:solidFill>
            <a:miter lim="800000"/>
            <a:headEnd/>
            <a:tailEnd/>
          </a:ln>
        </p:spPr>
        <p:txBody>
          <a:bodyPr anchor="ctr"/>
          <a:lstStyle/>
          <a:p>
            <a:pPr algn="ctr"/>
            <a:r>
              <a:rPr lang="en-GB" sz="800" dirty="0"/>
              <a:t>Set Status to </a:t>
            </a:r>
          </a:p>
          <a:p>
            <a:pPr algn="ctr"/>
            <a:r>
              <a:rPr lang="en-GB" sz="800" b="1" dirty="0"/>
              <a:t>Carryover Validated</a:t>
            </a:r>
            <a:endParaRPr lang="en-GB" sz="800" dirty="0"/>
          </a:p>
        </p:txBody>
      </p:sp>
      <p:cxnSp>
        <p:nvCxnSpPr>
          <p:cNvPr id="16" name="AutoShape 47"/>
          <p:cNvCxnSpPr>
            <a:cxnSpLocks noChangeShapeType="1"/>
            <a:stCxn id="13" idx="2"/>
            <a:endCxn id="14" idx="0"/>
          </p:cNvCxnSpPr>
          <p:nvPr/>
        </p:nvCxnSpPr>
        <p:spPr bwMode="auto">
          <a:xfrm flipH="1">
            <a:off x="1376476" y="3901359"/>
            <a:ext cx="1" cy="212778"/>
          </a:xfrm>
          <a:prstGeom prst="straightConnector1">
            <a:avLst/>
          </a:prstGeom>
          <a:noFill/>
          <a:ln w="9525">
            <a:solidFill>
              <a:schemeClr val="tx1"/>
            </a:solidFill>
            <a:round/>
            <a:headEnd/>
            <a:tailEnd type="triangle" w="med" len="med"/>
          </a:ln>
        </p:spPr>
      </p:cxnSp>
      <p:cxnSp>
        <p:nvCxnSpPr>
          <p:cNvPr id="17" name="AutoShape 59"/>
          <p:cNvCxnSpPr>
            <a:cxnSpLocks noChangeShapeType="1"/>
            <a:stCxn id="14" idx="2"/>
            <a:endCxn id="15" idx="0"/>
          </p:cNvCxnSpPr>
          <p:nvPr/>
        </p:nvCxnSpPr>
        <p:spPr bwMode="auto">
          <a:xfrm flipH="1">
            <a:off x="1376475" y="4474500"/>
            <a:ext cx="1" cy="215701"/>
          </a:xfrm>
          <a:prstGeom prst="straightConnector1">
            <a:avLst/>
          </a:prstGeom>
          <a:noFill/>
          <a:ln w="9525">
            <a:solidFill>
              <a:schemeClr val="tx1"/>
            </a:solidFill>
            <a:round/>
            <a:headEnd/>
            <a:tailEnd type="triangle" w="med" len="med"/>
          </a:ln>
        </p:spPr>
      </p:cxnSp>
      <p:sp>
        <p:nvSpPr>
          <p:cNvPr id="18" name="Rectangle 4"/>
          <p:cNvSpPr>
            <a:spLocks noChangeArrowheads="1"/>
          </p:cNvSpPr>
          <p:nvPr/>
        </p:nvSpPr>
        <p:spPr bwMode="auto">
          <a:xfrm>
            <a:off x="665204" y="2278329"/>
            <a:ext cx="1438275" cy="352216"/>
          </a:xfrm>
          <a:prstGeom prst="rect">
            <a:avLst/>
          </a:prstGeom>
          <a:solidFill>
            <a:srgbClr val="FF9900"/>
          </a:solidFill>
          <a:ln w="9525">
            <a:solidFill>
              <a:schemeClr val="tx1"/>
            </a:solidFill>
            <a:miter lim="800000"/>
            <a:headEnd/>
            <a:tailEnd/>
          </a:ln>
        </p:spPr>
        <p:txBody>
          <a:bodyPr wrap="none" anchor="ctr"/>
          <a:lstStyle/>
          <a:p>
            <a:pPr algn="ctr"/>
            <a:r>
              <a:rPr lang="en-GB" sz="800" dirty="0"/>
              <a:t>Open Requirement Task</a:t>
            </a:r>
          </a:p>
        </p:txBody>
      </p:sp>
      <p:cxnSp>
        <p:nvCxnSpPr>
          <p:cNvPr id="19" name="AutoShape 23"/>
          <p:cNvCxnSpPr>
            <a:cxnSpLocks noChangeShapeType="1"/>
            <a:stCxn id="18" idx="2"/>
            <a:endCxn id="7" idx="0"/>
          </p:cNvCxnSpPr>
          <p:nvPr/>
        </p:nvCxnSpPr>
        <p:spPr bwMode="auto">
          <a:xfrm>
            <a:off x="1384342" y="2630545"/>
            <a:ext cx="0" cy="190048"/>
          </a:xfrm>
          <a:prstGeom prst="straightConnector1">
            <a:avLst/>
          </a:prstGeom>
          <a:noFill/>
          <a:ln w="9525">
            <a:solidFill>
              <a:schemeClr val="tx1"/>
            </a:solidFill>
            <a:round/>
            <a:headEnd/>
            <a:tailEnd type="triangle" w="med" len="med"/>
          </a:ln>
        </p:spPr>
      </p:cxnSp>
      <p:sp>
        <p:nvSpPr>
          <p:cNvPr id="20" name="Rectangle 4"/>
          <p:cNvSpPr>
            <a:spLocks noChangeArrowheads="1"/>
          </p:cNvSpPr>
          <p:nvPr/>
        </p:nvSpPr>
        <p:spPr bwMode="auto">
          <a:xfrm>
            <a:off x="518434" y="5246301"/>
            <a:ext cx="1724027" cy="541783"/>
          </a:xfrm>
          <a:prstGeom prst="rect">
            <a:avLst/>
          </a:prstGeom>
          <a:solidFill>
            <a:srgbClr val="7030A0"/>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b="1" dirty="0">
                <a:solidFill>
                  <a:schemeClr val="bg1"/>
                </a:solidFill>
                <a:effectLst>
                  <a:outerShdw blurRad="38100" dist="38100" dir="2700000" algn="tl">
                    <a:srgbClr val="000000">
                      <a:alpha val="43137"/>
                    </a:srgbClr>
                  </a:outerShdw>
                </a:effectLst>
                <a:cs typeface="+mn-cs"/>
              </a:rPr>
              <a:t>6. Validate Requirements</a:t>
            </a:r>
          </a:p>
        </p:txBody>
      </p:sp>
      <p:sp>
        <p:nvSpPr>
          <p:cNvPr id="21" name="Text Box 44"/>
          <p:cNvSpPr txBox="1">
            <a:spLocks noChangeArrowheads="1"/>
          </p:cNvSpPr>
          <p:nvPr/>
        </p:nvSpPr>
        <p:spPr bwMode="auto">
          <a:xfrm>
            <a:off x="1239383" y="1958532"/>
            <a:ext cx="630237" cy="214312"/>
          </a:xfrm>
          <a:prstGeom prst="rect">
            <a:avLst/>
          </a:prstGeom>
          <a:noFill/>
          <a:ln w="9525">
            <a:noFill/>
            <a:miter lim="800000"/>
            <a:headEnd/>
            <a:tailEnd/>
          </a:ln>
        </p:spPr>
        <p:txBody>
          <a:bodyPr>
            <a:spAutoFit/>
          </a:bodyPr>
          <a:lstStyle/>
          <a:p>
            <a:pPr algn="ctr"/>
            <a:r>
              <a:rPr lang="en-GB" sz="800" b="1" i="1" dirty="0"/>
              <a:t>Yes</a:t>
            </a:r>
          </a:p>
        </p:txBody>
      </p:sp>
      <p:cxnSp>
        <p:nvCxnSpPr>
          <p:cNvPr id="22" name="AutoShape 58"/>
          <p:cNvCxnSpPr>
            <a:cxnSpLocks noChangeShapeType="1"/>
            <a:stCxn id="8" idx="0"/>
          </p:cNvCxnSpPr>
          <p:nvPr/>
        </p:nvCxnSpPr>
        <p:spPr bwMode="auto">
          <a:xfrm rot="16200000" flipV="1">
            <a:off x="1028541" y="986423"/>
            <a:ext cx="207570" cy="504032"/>
          </a:xfrm>
          <a:prstGeom prst="bentConnector2">
            <a:avLst/>
          </a:prstGeom>
          <a:noFill/>
          <a:ln w="9525">
            <a:solidFill>
              <a:schemeClr val="tx1"/>
            </a:solidFill>
            <a:miter lim="800000"/>
            <a:headEnd/>
            <a:tailEnd type="triangle" w="med" len="med"/>
          </a:ln>
        </p:spPr>
      </p:cxnSp>
      <p:grpSp>
        <p:nvGrpSpPr>
          <p:cNvPr id="24" name="Group 23"/>
          <p:cNvGrpSpPr/>
          <p:nvPr/>
        </p:nvGrpSpPr>
        <p:grpSpPr>
          <a:xfrm>
            <a:off x="665204" y="2580250"/>
            <a:ext cx="6262721" cy="852625"/>
            <a:chOff x="-220527" y="4605810"/>
            <a:chExt cx="6262721" cy="852625"/>
          </a:xfrm>
        </p:grpSpPr>
        <p:sp>
          <p:nvSpPr>
            <p:cNvPr id="25" name="Rectangle 4"/>
            <p:cNvSpPr>
              <a:spLocks noChangeArrowheads="1"/>
            </p:cNvSpPr>
            <p:nvPr/>
          </p:nvSpPr>
          <p:spPr bwMode="auto">
            <a:xfrm>
              <a:off x="2298045" y="4605810"/>
              <a:ext cx="3744149" cy="852625"/>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US" sz="1400"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A </a:t>
              </a:r>
              <a:r>
                <a:rPr lang="en-US" sz="1400" b="1"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requirement task </a:t>
              </a:r>
              <a:r>
                <a:rPr lang="en-US" sz="1400"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can only be validated when each of the test tasks have reached a </a:t>
              </a:r>
              <a:r>
                <a:rPr lang="en-US" sz="1400" b="1"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resolved</a:t>
              </a:r>
              <a:r>
                <a:rPr lang="en-US" sz="1400"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 state</a:t>
              </a:r>
            </a:p>
          </p:txBody>
        </p:sp>
        <p:sp>
          <p:nvSpPr>
            <p:cNvPr id="26" name="Rectangle 4"/>
            <p:cNvSpPr>
              <a:spLocks noChangeArrowheads="1"/>
            </p:cNvSpPr>
            <p:nvPr/>
          </p:nvSpPr>
          <p:spPr bwMode="auto">
            <a:xfrm>
              <a:off x="-220527" y="4846153"/>
              <a:ext cx="1440385" cy="373285"/>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27" name="Elbow Connector 26"/>
            <p:cNvCxnSpPr>
              <a:stCxn id="25" idx="1"/>
              <a:endCxn id="26" idx="3"/>
            </p:cNvCxnSpPr>
            <p:nvPr/>
          </p:nvCxnSpPr>
          <p:spPr>
            <a:xfrm flipH="1">
              <a:off x="1219858" y="5032123"/>
              <a:ext cx="1078187" cy="673"/>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65204" y="4342748"/>
            <a:ext cx="6262721" cy="1089859"/>
            <a:chOff x="-220527" y="4498228"/>
            <a:chExt cx="6262721" cy="1089859"/>
          </a:xfrm>
        </p:grpSpPr>
        <p:sp>
          <p:nvSpPr>
            <p:cNvPr id="29" name="Rectangle 4"/>
            <p:cNvSpPr>
              <a:spLocks noChangeArrowheads="1"/>
            </p:cNvSpPr>
            <p:nvPr/>
          </p:nvSpPr>
          <p:spPr bwMode="auto">
            <a:xfrm>
              <a:off x="2298045" y="4498228"/>
              <a:ext cx="3744149" cy="1089859"/>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A </a:t>
              </a:r>
              <a:r>
                <a:rPr lang="en-GB" sz="1400" b="1" kern="0" dirty="0">
                  <a:solidFill>
                    <a:srgbClr val="FFFFFF"/>
                  </a:solidFill>
                  <a:effectLst>
                    <a:outerShdw blurRad="38100" dist="38100" dir="2700000" algn="tl">
                      <a:srgbClr val="000000">
                        <a:alpha val="43137"/>
                      </a:srgbClr>
                    </a:outerShdw>
                  </a:effectLst>
                  <a:cs typeface="Arial" charset="0"/>
                </a:rPr>
                <a:t>requirement carryover task </a:t>
              </a:r>
              <a:r>
                <a:rPr lang="en-GB" sz="1400" kern="0" dirty="0">
                  <a:solidFill>
                    <a:srgbClr val="FFFFFF"/>
                  </a:solidFill>
                  <a:effectLst>
                    <a:outerShdw blurRad="38100" dist="38100" dir="2700000" algn="tl">
                      <a:srgbClr val="000000">
                        <a:alpha val="43137"/>
                      </a:srgbClr>
                    </a:outerShdw>
                  </a:effectLst>
                  <a:cs typeface="Arial" charset="0"/>
                </a:rPr>
                <a:t>can only be validated when the user has </a:t>
              </a:r>
              <a:r>
                <a:rPr lang="en-GB" sz="1400" dirty="0">
                  <a:solidFill>
                    <a:schemeClr val="bg1"/>
                  </a:solidFill>
                  <a:effectLst>
                    <a:outerShdw blurRad="38100" dist="38100" dir="2700000" algn="tl">
                      <a:srgbClr val="000000">
                        <a:alpha val="43137"/>
                      </a:srgbClr>
                    </a:outerShdw>
                  </a:effectLst>
                </a:rPr>
                <a:t>and </a:t>
              </a:r>
              <a:r>
                <a:rPr lang="en-GB" sz="1400" b="1" dirty="0">
                  <a:solidFill>
                    <a:schemeClr val="bg1"/>
                  </a:solidFill>
                  <a:effectLst>
                    <a:outerShdw blurRad="38100" dist="38100" dir="2700000" algn="tl">
                      <a:srgbClr val="000000">
                        <a:alpha val="43137"/>
                      </a:srgbClr>
                    </a:outerShdw>
                  </a:effectLst>
                </a:rPr>
                <a:t>confirmed</a:t>
              </a:r>
              <a:r>
                <a:rPr lang="en-GB" sz="1400" dirty="0">
                  <a:solidFill>
                    <a:schemeClr val="bg1"/>
                  </a:solidFill>
                  <a:effectLst>
                    <a:outerShdw blurRad="38100" dist="38100" dir="2700000" algn="tl">
                      <a:srgbClr val="000000">
                        <a:alpha val="43137"/>
                      </a:srgbClr>
                    </a:outerShdw>
                  </a:effectLst>
                </a:rPr>
                <a:t> that the requirement has been validated on a previous vehicle programme</a:t>
              </a: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30" name="Rectangle 4"/>
            <p:cNvSpPr>
              <a:spLocks noChangeArrowheads="1"/>
            </p:cNvSpPr>
            <p:nvPr/>
          </p:nvSpPr>
          <p:spPr bwMode="auto">
            <a:xfrm>
              <a:off x="-220527" y="4846153"/>
              <a:ext cx="1440385" cy="373285"/>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31" name="Elbow Connector 30"/>
            <p:cNvCxnSpPr>
              <a:stCxn id="29" idx="1"/>
              <a:endCxn id="30" idx="3"/>
            </p:cNvCxnSpPr>
            <p:nvPr/>
          </p:nvCxnSpPr>
          <p:spPr>
            <a:xfrm flipH="1" flipV="1">
              <a:off x="1219858" y="5032796"/>
              <a:ext cx="1078187" cy="10362"/>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0402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Validate Requirement Task</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106</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7578" y="925153"/>
            <a:ext cx="11352305" cy="5077610"/>
          </a:xfrm>
          <a:prstGeom prst="rect">
            <a:avLst/>
          </a:prstGeom>
        </p:spPr>
      </p:pic>
      <p:sp>
        <p:nvSpPr>
          <p:cNvPr id="6" name="Rectangular Callout 5"/>
          <p:cNvSpPr/>
          <p:nvPr/>
        </p:nvSpPr>
        <p:spPr>
          <a:xfrm>
            <a:off x="7178826" y="2132856"/>
            <a:ext cx="2184215" cy="664632"/>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Change the status to </a:t>
            </a:r>
            <a:r>
              <a:rPr lang="en-GB" sz="1400" b="1" kern="0" dirty="0">
                <a:solidFill>
                  <a:srgbClr val="FFFFFF"/>
                </a:solidFill>
                <a:effectLst>
                  <a:outerShdw blurRad="38100" dist="38100" dir="2700000" algn="tl">
                    <a:srgbClr val="000000">
                      <a:alpha val="43137"/>
                    </a:srgbClr>
                  </a:outerShdw>
                </a:effectLst>
                <a:cs typeface="Arial" charset="0"/>
              </a:rPr>
              <a:t>Validate</a:t>
            </a:r>
          </a:p>
        </p:txBody>
      </p:sp>
      <p:sp>
        <p:nvSpPr>
          <p:cNvPr id="7" name="Rectangular Callout 6"/>
          <p:cNvSpPr/>
          <p:nvPr/>
        </p:nvSpPr>
        <p:spPr>
          <a:xfrm>
            <a:off x="10028619" y="946097"/>
            <a:ext cx="1525431" cy="355711"/>
          </a:xfrm>
          <a:prstGeom prst="wedgeRectCallout">
            <a:avLst>
              <a:gd name="adj1" fmla="val 29935"/>
              <a:gd name="adj2" fmla="val 88821"/>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2. Save</a:t>
            </a:r>
            <a:r>
              <a:rPr lang="en-GB" sz="1400" kern="0" dirty="0">
                <a:solidFill>
                  <a:srgbClr val="FFFFFF"/>
                </a:solidFill>
                <a:effectLst>
                  <a:outerShdw blurRad="38100" dist="38100" dir="2700000" algn="tl">
                    <a:srgbClr val="000000">
                      <a:alpha val="43137"/>
                    </a:srgbClr>
                  </a:outerShdw>
                </a:effectLst>
                <a:cs typeface="Arial" charset="0"/>
              </a:rPr>
              <a:t> the plan</a:t>
            </a:r>
            <a:endParaRPr lang="en-GB" sz="1400" b="1" kern="0" dirty="0">
              <a:solidFill>
                <a:srgbClr val="FFFFFF"/>
              </a:solidFill>
              <a:effectLst>
                <a:outerShdw blurRad="38100" dist="38100" dir="2700000" algn="tl">
                  <a:srgbClr val="000000">
                    <a:alpha val="43137"/>
                  </a:srgbClr>
                </a:outerShdw>
              </a:effectLst>
              <a:cs typeface="Arial" charset="0"/>
            </a:endParaRPr>
          </a:p>
        </p:txBody>
      </p:sp>
      <p:grpSp>
        <p:nvGrpSpPr>
          <p:cNvPr id="8" name="Group 7"/>
          <p:cNvGrpSpPr/>
          <p:nvPr/>
        </p:nvGrpSpPr>
        <p:grpSpPr>
          <a:xfrm>
            <a:off x="1333948" y="3302598"/>
            <a:ext cx="7261411" cy="957431"/>
            <a:chOff x="-111863" y="5059008"/>
            <a:chExt cx="7261411" cy="957431"/>
          </a:xfrm>
        </p:grpSpPr>
        <p:sp>
          <p:nvSpPr>
            <p:cNvPr id="9" name="Rectangle 4"/>
            <p:cNvSpPr>
              <a:spLocks noChangeArrowheads="1"/>
            </p:cNvSpPr>
            <p:nvPr/>
          </p:nvSpPr>
          <p:spPr bwMode="auto">
            <a:xfrm>
              <a:off x="3772733" y="5126896"/>
              <a:ext cx="3376815" cy="820503"/>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US" sz="1400" kern="0" dirty="0">
                  <a:solidFill>
                    <a:srgbClr val="FFFFFF"/>
                  </a:solidFill>
                  <a:effectLst>
                    <a:outerShdw blurRad="38100" dist="38100" dir="2700000" algn="tl">
                      <a:srgbClr val="000000">
                        <a:alpha val="43137"/>
                      </a:srgbClr>
                    </a:outerShdw>
                  </a:effectLst>
                  <a:cs typeface="Arial" charset="0"/>
                </a:rPr>
                <a:t>A requirement task can only be </a:t>
              </a:r>
              <a:r>
                <a:rPr lang="en-US" sz="1400" b="1" kern="0" dirty="0">
                  <a:solidFill>
                    <a:srgbClr val="FFFFFF"/>
                  </a:solidFill>
                  <a:effectLst>
                    <a:outerShdw blurRad="38100" dist="38100" dir="2700000" algn="tl">
                      <a:srgbClr val="000000">
                        <a:alpha val="43137"/>
                      </a:srgbClr>
                    </a:outerShdw>
                  </a:effectLst>
                  <a:cs typeface="Arial" charset="0"/>
                </a:rPr>
                <a:t>validated</a:t>
              </a:r>
              <a:r>
                <a:rPr lang="en-US" sz="1400" kern="0" dirty="0">
                  <a:solidFill>
                    <a:srgbClr val="FFFFFF"/>
                  </a:solidFill>
                  <a:effectLst>
                    <a:outerShdw blurRad="38100" dist="38100" dir="2700000" algn="tl">
                      <a:srgbClr val="000000">
                        <a:alpha val="43137"/>
                      </a:srgbClr>
                    </a:outerShdw>
                  </a:effectLst>
                  <a:cs typeface="Arial" charset="0"/>
                </a:rPr>
                <a:t> when all its test tasks are in a </a:t>
              </a:r>
              <a:r>
                <a:rPr lang="en-US" sz="1400" b="1" kern="0" dirty="0">
                  <a:solidFill>
                    <a:srgbClr val="FFFFFF"/>
                  </a:solidFill>
                  <a:effectLst>
                    <a:outerShdw blurRad="38100" dist="38100" dir="2700000" algn="tl">
                      <a:srgbClr val="000000">
                        <a:alpha val="43137"/>
                      </a:srgbClr>
                    </a:outerShdw>
                  </a:effectLst>
                  <a:cs typeface="Arial" charset="0"/>
                </a:rPr>
                <a:t>resolved</a:t>
              </a:r>
              <a:r>
                <a:rPr lang="en-US" sz="1400" kern="0" dirty="0">
                  <a:solidFill>
                    <a:srgbClr val="FFFFFF"/>
                  </a:solidFill>
                  <a:effectLst>
                    <a:outerShdw blurRad="38100" dist="38100" dir="2700000" algn="tl">
                      <a:srgbClr val="000000">
                        <a:alpha val="43137"/>
                      </a:srgbClr>
                    </a:outerShdw>
                  </a:effectLst>
                  <a:cs typeface="Arial" charset="0"/>
                </a:rPr>
                <a:t> state (strikethrough)</a:t>
              </a: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10" name="Rectangle 4"/>
            <p:cNvSpPr>
              <a:spLocks noChangeArrowheads="1"/>
            </p:cNvSpPr>
            <p:nvPr/>
          </p:nvSpPr>
          <p:spPr bwMode="auto">
            <a:xfrm>
              <a:off x="-111863" y="5059008"/>
              <a:ext cx="2850777" cy="957431"/>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1" name="Elbow Connector 10"/>
            <p:cNvCxnSpPr>
              <a:stCxn id="9" idx="1"/>
              <a:endCxn id="10" idx="3"/>
            </p:cNvCxnSpPr>
            <p:nvPr/>
          </p:nvCxnSpPr>
          <p:spPr>
            <a:xfrm flipH="1">
              <a:off x="2738914" y="5537148"/>
              <a:ext cx="1033819" cy="576"/>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88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Validate Carryover Requirement Task</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107</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20762" y="656216"/>
            <a:ext cx="10353554" cy="5614595"/>
          </a:xfrm>
          <a:prstGeom prst="rect">
            <a:avLst/>
          </a:prstGeom>
        </p:spPr>
      </p:pic>
      <p:sp>
        <p:nvSpPr>
          <p:cNvPr id="6" name="Rectangular Callout 5"/>
          <p:cNvSpPr/>
          <p:nvPr/>
        </p:nvSpPr>
        <p:spPr>
          <a:xfrm>
            <a:off x="8383682" y="2358766"/>
            <a:ext cx="2184215" cy="664632"/>
          </a:xfrm>
          <a:prstGeom prst="wedgeRectCallout">
            <a:avLst>
              <a:gd name="adj1" fmla="val 21114"/>
              <a:gd name="adj2" fmla="val -71922"/>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Change the status to </a:t>
            </a:r>
            <a:r>
              <a:rPr lang="en-GB" sz="1400" b="1" kern="0" dirty="0">
                <a:solidFill>
                  <a:srgbClr val="FFFFFF"/>
                </a:solidFill>
                <a:effectLst>
                  <a:outerShdw blurRad="38100" dist="38100" dir="2700000" algn="tl">
                    <a:srgbClr val="000000">
                      <a:alpha val="43137"/>
                    </a:srgbClr>
                  </a:outerShdw>
                </a:effectLst>
                <a:cs typeface="Arial" charset="0"/>
              </a:rPr>
              <a:t>Validate</a:t>
            </a:r>
          </a:p>
        </p:txBody>
      </p:sp>
      <p:sp>
        <p:nvSpPr>
          <p:cNvPr id="7" name="Rectangular Callout 6"/>
          <p:cNvSpPr/>
          <p:nvPr/>
        </p:nvSpPr>
        <p:spPr>
          <a:xfrm>
            <a:off x="9042466" y="1151780"/>
            <a:ext cx="1525431" cy="355711"/>
          </a:xfrm>
          <a:prstGeom prst="wedgeRectCallout">
            <a:avLst>
              <a:gd name="adj1" fmla="val 29935"/>
              <a:gd name="adj2" fmla="val 88821"/>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3. Save</a:t>
            </a:r>
            <a:r>
              <a:rPr lang="en-GB" sz="1400" kern="0" dirty="0">
                <a:solidFill>
                  <a:srgbClr val="FFFFFF"/>
                </a:solidFill>
                <a:effectLst>
                  <a:outerShdw blurRad="38100" dist="38100" dir="2700000" algn="tl">
                    <a:srgbClr val="000000">
                      <a:alpha val="43137"/>
                    </a:srgbClr>
                  </a:outerShdw>
                </a:effectLst>
                <a:cs typeface="Arial" charset="0"/>
              </a:rPr>
              <a:t> the task</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8" name="Rectangular Callout 7"/>
          <p:cNvSpPr/>
          <p:nvPr/>
        </p:nvSpPr>
        <p:spPr>
          <a:xfrm>
            <a:off x="2014556" y="5532554"/>
            <a:ext cx="2912445" cy="814458"/>
          </a:xfrm>
          <a:prstGeom prst="wedgeRectCallout">
            <a:avLst>
              <a:gd name="adj1" fmla="val -22211"/>
              <a:gd name="adj2" fmla="val -7563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Review the carryover conditions and set the carryover vehicle from the menu</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178027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14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108</a:t>
            </a:fld>
            <a:endParaRPr lang="en-IN" dirty="0"/>
          </a:p>
        </p:txBody>
      </p:sp>
    </p:spTree>
    <p:extLst>
      <p:ext uri="{BB962C8B-B14F-4D97-AF65-F5344CB8AC3E}">
        <p14:creationId xmlns:p14="http://schemas.microsoft.com/office/powerpoint/2010/main" val="28616785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Recap</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109</a:t>
            </a:fld>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52" y="2345229"/>
            <a:ext cx="11899901" cy="4087638"/>
          </a:xfrm>
          <a:prstGeom prst="rect">
            <a:avLst/>
          </a:prstGeom>
        </p:spPr>
      </p:pic>
      <p:sp>
        <p:nvSpPr>
          <p:cNvPr id="7" name="Rectangle 6"/>
          <p:cNvSpPr/>
          <p:nvPr/>
        </p:nvSpPr>
        <p:spPr>
          <a:xfrm>
            <a:off x="69031" y="1073888"/>
            <a:ext cx="1600281" cy="5327083"/>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ular Callout 7"/>
          <p:cNvSpPr/>
          <p:nvPr/>
        </p:nvSpPr>
        <p:spPr>
          <a:xfrm>
            <a:off x="138652" y="462232"/>
            <a:ext cx="3352131" cy="1832351"/>
          </a:xfrm>
          <a:prstGeom prst="wedgeRectCallout">
            <a:avLst>
              <a:gd name="adj1" fmla="val -2979"/>
              <a:gd name="adj2" fmla="val 66518"/>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b="1" kern="0" dirty="0">
                <a:solidFill>
                  <a:srgbClr val="FFFFFF"/>
                </a:solidFill>
                <a:effectLst>
                  <a:outerShdw blurRad="38100" dist="38100" dir="2700000" algn="tl">
                    <a:srgbClr val="000000">
                      <a:alpha val="43137"/>
                    </a:srgbClr>
                  </a:outerShdw>
                </a:effectLst>
                <a:cs typeface="Arial" charset="0"/>
              </a:rPr>
              <a:t>Verification and Validation</a:t>
            </a:r>
          </a:p>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a:p>
            <a:pPr marL="342900" indent="-342900" fontAlgn="base">
              <a:spcBef>
                <a:spcPct val="0"/>
              </a:spcBef>
              <a:spcAft>
                <a:spcPct val="0"/>
              </a:spcAft>
              <a:buFont typeface="+mj-lt"/>
              <a:buAutoNum type="arabicPeriod" startAt="2"/>
            </a:pPr>
            <a:r>
              <a:rPr lang="en-GB" sz="1400" kern="0" dirty="0">
                <a:solidFill>
                  <a:srgbClr val="FFFFFF"/>
                </a:solidFill>
                <a:effectLst>
                  <a:outerShdw blurRad="38100" dist="38100" dir="2700000" algn="tl">
                    <a:srgbClr val="000000">
                      <a:alpha val="43137"/>
                    </a:srgbClr>
                  </a:outerShdw>
                </a:effectLst>
                <a:cs typeface="Arial" charset="0"/>
              </a:rPr>
              <a:t>Create Test Tasks (DVP Creation)</a:t>
            </a:r>
          </a:p>
          <a:p>
            <a:pPr marL="342900" indent="-342900" fontAlgn="base">
              <a:spcBef>
                <a:spcPct val="0"/>
              </a:spcBef>
              <a:spcAft>
                <a:spcPct val="0"/>
              </a:spcAft>
              <a:buFont typeface="+mj-lt"/>
              <a:buAutoNum type="arabicPeriod" startAt="2"/>
            </a:pPr>
            <a:r>
              <a:rPr lang="en-GB" sz="1400" kern="0" dirty="0">
                <a:solidFill>
                  <a:srgbClr val="FFFFFF"/>
                </a:solidFill>
                <a:effectLst>
                  <a:outerShdw blurRad="38100" dist="38100" dir="2700000" algn="tl">
                    <a:srgbClr val="000000">
                      <a:alpha val="43137"/>
                    </a:srgbClr>
                  </a:outerShdw>
                </a:effectLst>
                <a:cs typeface="Arial" charset="0"/>
              </a:rPr>
              <a:t>Schedule Tests</a:t>
            </a:r>
          </a:p>
          <a:p>
            <a:pPr marL="342900" indent="-342900" fontAlgn="base">
              <a:spcBef>
                <a:spcPct val="0"/>
              </a:spcBef>
              <a:spcAft>
                <a:spcPct val="0"/>
              </a:spcAft>
              <a:buFont typeface="+mj-lt"/>
              <a:buAutoNum type="arabicPeriod" startAt="2"/>
            </a:pPr>
            <a:r>
              <a:rPr lang="en-GB" sz="1400" kern="0" dirty="0">
                <a:solidFill>
                  <a:srgbClr val="FFFFFF"/>
                </a:solidFill>
                <a:effectLst>
                  <a:outerShdw blurRad="38100" dist="38100" dir="2700000" algn="tl">
                    <a:srgbClr val="000000">
                      <a:alpha val="43137"/>
                    </a:srgbClr>
                  </a:outerShdw>
                </a:effectLst>
                <a:cs typeface="Arial" charset="0"/>
              </a:rPr>
              <a:t>Run Tests</a:t>
            </a:r>
          </a:p>
          <a:p>
            <a:pPr marL="342900" indent="-342900" fontAlgn="base">
              <a:spcBef>
                <a:spcPct val="0"/>
              </a:spcBef>
              <a:spcAft>
                <a:spcPct val="0"/>
              </a:spcAft>
              <a:buFont typeface="+mj-lt"/>
              <a:buAutoNum type="arabicPeriod" startAt="2"/>
            </a:pPr>
            <a:r>
              <a:rPr lang="en-GB" sz="1400" kern="0" dirty="0">
                <a:solidFill>
                  <a:srgbClr val="FFFFFF"/>
                </a:solidFill>
                <a:effectLst>
                  <a:outerShdw blurRad="38100" dist="38100" dir="2700000" algn="tl">
                    <a:srgbClr val="000000">
                      <a:alpha val="43137"/>
                    </a:srgbClr>
                  </a:outerShdw>
                </a:effectLst>
                <a:cs typeface="Arial" charset="0"/>
              </a:rPr>
              <a:t>Capture Test Results</a:t>
            </a:r>
          </a:p>
          <a:p>
            <a:pPr marL="342900" indent="-342900" fontAlgn="base">
              <a:spcBef>
                <a:spcPct val="0"/>
              </a:spcBef>
              <a:spcAft>
                <a:spcPct val="0"/>
              </a:spcAft>
              <a:buFont typeface="+mj-lt"/>
              <a:buAutoNum type="arabicPeriod" startAt="2"/>
            </a:pPr>
            <a:r>
              <a:rPr lang="en-GB" sz="1400" kern="0" dirty="0">
                <a:solidFill>
                  <a:srgbClr val="FFFFFF"/>
                </a:solidFill>
                <a:effectLst>
                  <a:outerShdw blurRad="38100" dist="38100" dir="2700000" algn="tl">
                    <a:srgbClr val="000000">
                      <a:alpha val="43137"/>
                    </a:srgbClr>
                  </a:outerShdw>
                </a:effectLst>
                <a:cs typeface="Arial" charset="0"/>
              </a:rPr>
              <a:t>Validate Requirements</a:t>
            </a:r>
          </a:p>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a:p>
            <a:pPr marL="342900" indent="-342900" fontAlgn="base">
              <a:spcBef>
                <a:spcPct val="0"/>
              </a:spcBef>
              <a:spcAft>
                <a:spcPct val="0"/>
              </a:spcAft>
              <a:buAutoNum type="arabicPeriod"/>
            </a:pPr>
            <a:endParaRPr lang="en-GB" sz="1400"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3804623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Explorer</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11</a:t>
            </a:fld>
            <a:endParaRPr lang="en-IN" dirty="0"/>
          </a:p>
        </p:txBody>
      </p:sp>
      <p:sp>
        <p:nvSpPr>
          <p:cNvPr id="6" name="Content Placeholder 5"/>
          <p:cNvSpPr>
            <a:spLocks noGrp="1"/>
          </p:cNvSpPr>
          <p:nvPr>
            <p:ph idx="1"/>
          </p:nvPr>
        </p:nvSpPr>
        <p:spPr/>
        <p:txBody>
          <a:bodyPr/>
          <a:lstStyle/>
          <a:p>
            <a:r>
              <a:rPr lang="en-GB" dirty="0"/>
              <a:t>The database explorer view shows the </a:t>
            </a:r>
            <a:r>
              <a:rPr lang="en-GB" b="1" dirty="0"/>
              <a:t>vehicle programmes </a:t>
            </a:r>
            <a:r>
              <a:rPr lang="en-GB" dirty="0"/>
              <a:t>in the database</a:t>
            </a:r>
          </a:p>
          <a:p>
            <a:r>
              <a:rPr lang="en-GB" dirty="0"/>
              <a:t>Generic requirements are held in a </a:t>
            </a:r>
            <a:r>
              <a:rPr lang="en-GB" b="1" dirty="0"/>
              <a:t>generic library</a:t>
            </a:r>
            <a:r>
              <a:rPr lang="en-GB" dirty="0"/>
              <a:t>, which is used as the template for all new vehicle programmes. Generic requirements can only be added to the library after authorisation and are owned by a </a:t>
            </a:r>
            <a:r>
              <a:rPr lang="en-GB" i="1" dirty="0"/>
              <a:t>Generic Requirement Author</a:t>
            </a:r>
          </a:p>
          <a:p>
            <a:r>
              <a:rPr lang="en-GB" dirty="0"/>
              <a:t>A </a:t>
            </a:r>
            <a:r>
              <a:rPr lang="en-GB" b="1" dirty="0"/>
              <a:t>vehicle programme </a:t>
            </a:r>
            <a:r>
              <a:rPr lang="en-GB" dirty="0"/>
              <a:t>is a snapshot copy of the generic library</a:t>
            </a:r>
          </a:p>
          <a:p>
            <a:endParaRPr lang="en-GB"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05628" y="2037706"/>
            <a:ext cx="7234420" cy="3991251"/>
          </a:xfrm>
          <a:prstGeom prst="rect">
            <a:avLst/>
          </a:prstGeom>
        </p:spPr>
      </p:pic>
      <p:grpSp>
        <p:nvGrpSpPr>
          <p:cNvPr id="28" name="Group 27"/>
          <p:cNvGrpSpPr/>
          <p:nvPr/>
        </p:nvGrpSpPr>
        <p:grpSpPr>
          <a:xfrm>
            <a:off x="606053" y="2785346"/>
            <a:ext cx="4800009" cy="573295"/>
            <a:chOff x="701749" y="2870405"/>
            <a:chExt cx="4800009" cy="573295"/>
          </a:xfrm>
        </p:grpSpPr>
        <p:sp>
          <p:nvSpPr>
            <p:cNvPr id="8" name="Rectangle 4"/>
            <p:cNvSpPr>
              <a:spLocks noChangeArrowheads="1"/>
            </p:cNvSpPr>
            <p:nvPr/>
          </p:nvSpPr>
          <p:spPr bwMode="auto">
            <a:xfrm>
              <a:off x="4608891" y="3062066"/>
              <a:ext cx="892867" cy="18019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9" name="Rectangle 4"/>
            <p:cNvSpPr>
              <a:spLocks noChangeArrowheads="1"/>
            </p:cNvSpPr>
            <p:nvPr/>
          </p:nvSpPr>
          <p:spPr bwMode="auto">
            <a:xfrm>
              <a:off x="701749" y="2870405"/>
              <a:ext cx="3016136" cy="573295"/>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400" kern="0" dirty="0">
                  <a:solidFill>
                    <a:srgbClr val="FFFFFF"/>
                  </a:solidFill>
                  <a:effectLst>
                    <a:outerShdw blurRad="38100" dist="38100" dir="2700000" algn="tl">
                      <a:srgbClr val="000000">
                        <a:alpha val="43137"/>
                      </a:srgbClr>
                    </a:outerShdw>
                  </a:effectLst>
                  <a:cs typeface="Arial" charset="0"/>
                </a:rPr>
                <a:t>The </a:t>
              </a:r>
              <a:r>
                <a:rPr lang="en-GB" sz="1400" b="1" kern="0" dirty="0">
                  <a:solidFill>
                    <a:srgbClr val="FFFFFF"/>
                  </a:solidFill>
                  <a:effectLst>
                    <a:outerShdw blurRad="38100" dist="38100" dir="2700000" algn="tl">
                      <a:srgbClr val="000000">
                        <a:alpha val="43137"/>
                      </a:srgbClr>
                    </a:outerShdw>
                  </a:effectLst>
                  <a:cs typeface="Arial" charset="0"/>
                </a:rPr>
                <a:t>00-ADMIN</a:t>
              </a:r>
              <a:r>
                <a:rPr lang="en-GB" sz="1400" kern="0" dirty="0">
                  <a:solidFill>
                    <a:srgbClr val="FFFFFF"/>
                  </a:solidFill>
                  <a:effectLst>
                    <a:outerShdw blurRad="38100" dist="38100" dir="2700000" algn="tl">
                      <a:srgbClr val="000000">
                        <a:alpha val="43137"/>
                      </a:srgbClr>
                    </a:outerShdw>
                  </a:effectLst>
                  <a:cs typeface="Arial" charset="0"/>
                </a:rPr>
                <a:t> folder holds the Generic Requirements library</a:t>
              </a:r>
              <a:endParaRPr kumimoji="0" lang="en-GB"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cxnSp>
          <p:nvCxnSpPr>
            <p:cNvPr id="18" name="Elbow Connector 17"/>
            <p:cNvCxnSpPr>
              <a:stCxn id="8" idx="1"/>
              <a:endCxn id="9" idx="3"/>
            </p:cNvCxnSpPr>
            <p:nvPr/>
          </p:nvCxnSpPr>
          <p:spPr>
            <a:xfrm flipH="1">
              <a:off x="3717885" y="3152164"/>
              <a:ext cx="891006" cy="4889"/>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06053" y="3157067"/>
            <a:ext cx="5216967" cy="988757"/>
            <a:chOff x="701749" y="3242126"/>
            <a:chExt cx="5216967" cy="988757"/>
          </a:xfrm>
        </p:grpSpPr>
        <p:sp>
          <p:nvSpPr>
            <p:cNvPr id="14" name="Rectangle 4"/>
            <p:cNvSpPr>
              <a:spLocks noChangeArrowheads="1"/>
            </p:cNvSpPr>
            <p:nvPr/>
          </p:nvSpPr>
          <p:spPr bwMode="auto">
            <a:xfrm>
              <a:off x="4608891" y="3242126"/>
              <a:ext cx="1309825" cy="242651"/>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16" name="Rectangle 4"/>
            <p:cNvSpPr>
              <a:spLocks noChangeArrowheads="1"/>
            </p:cNvSpPr>
            <p:nvPr/>
          </p:nvSpPr>
          <p:spPr bwMode="auto">
            <a:xfrm>
              <a:off x="701749" y="3657588"/>
              <a:ext cx="3016136" cy="573295"/>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400" kern="0" dirty="0">
                  <a:solidFill>
                    <a:srgbClr val="FFFFFF"/>
                  </a:solidFill>
                  <a:effectLst>
                    <a:outerShdw blurRad="38100" dist="38100" dir="2700000" algn="tl">
                      <a:srgbClr val="000000">
                        <a:alpha val="43137"/>
                      </a:srgbClr>
                    </a:outerShdw>
                  </a:effectLst>
                  <a:cs typeface="Arial" charset="0"/>
                </a:rPr>
                <a:t>Each Vehicle Programme has its own </a:t>
              </a:r>
              <a:r>
                <a:rPr lang="en-GB" sz="1400" b="1" kern="0" dirty="0">
                  <a:solidFill>
                    <a:srgbClr val="FFFFFF"/>
                  </a:solidFill>
                  <a:effectLst>
                    <a:outerShdw blurRad="38100" dist="38100" dir="2700000" algn="tl">
                      <a:srgbClr val="000000">
                        <a:alpha val="43137"/>
                      </a:srgbClr>
                    </a:outerShdw>
                  </a:effectLst>
                  <a:cs typeface="Arial" charset="0"/>
                </a:rPr>
                <a:t>project</a:t>
              </a:r>
              <a:r>
                <a:rPr lang="en-GB" sz="1400" kern="0" dirty="0">
                  <a:solidFill>
                    <a:srgbClr val="FFFFFF"/>
                  </a:solidFill>
                  <a:effectLst>
                    <a:outerShdw blurRad="38100" dist="38100" dir="2700000" algn="tl">
                      <a:srgbClr val="000000">
                        <a:alpha val="43137"/>
                      </a:srgbClr>
                    </a:outerShdw>
                  </a:effectLst>
                  <a:cs typeface="Arial" charset="0"/>
                </a:rPr>
                <a:t> (i.e. X999 for training)</a:t>
              </a:r>
              <a:endParaRPr kumimoji="0" lang="en-GB"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cxnSp>
          <p:nvCxnSpPr>
            <p:cNvPr id="21" name="Elbow Connector 20"/>
            <p:cNvCxnSpPr>
              <a:stCxn id="14" idx="1"/>
              <a:endCxn id="16" idx="3"/>
            </p:cNvCxnSpPr>
            <p:nvPr/>
          </p:nvCxnSpPr>
          <p:spPr>
            <a:xfrm rot="10800000" flipV="1">
              <a:off x="3717885" y="3363452"/>
              <a:ext cx="891006" cy="580784"/>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06053" y="3722913"/>
            <a:ext cx="5958958" cy="1905001"/>
            <a:chOff x="701749" y="3807972"/>
            <a:chExt cx="5958958" cy="1905001"/>
          </a:xfrm>
        </p:grpSpPr>
        <p:sp>
          <p:nvSpPr>
            <p:cNvPr id="15" name="Rectangle 4"/>
            <p:cNvSpPr>
              <a:spLocks noChangeArrowheads="1"/>
            </p:cNvSpPr>
            <p:nvPr/>
          </p:nvSpPr>
          <p:spPr bwMode="auto">
            <a:xfrm>
              <a:off x="4901609" y="3807972"/>
              <a:ext cx="1759098" cy="1905001"/>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17" name="Rectangle 4"/>
            <p:cNvSpPr>
              <a:spLocks noChangeArrowheads="1"/>
            </p:cNvSpPr>
            <p:nvPr/>
          </p:nvSpPr>
          <p:spPr bwMode="auto">
            <a:xfrm>
              <a:off x="701749" y="4465536"/>
              <a:ext cx="3004703" cy="573295"/>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400" kern="0" dirty="0">
                  <a:solidFill>
                    <a:srgbClr val="FFFFFF"/>
                  </a:solidFill>
                  <a:effectLst>
                    <a:outerShdw blurRad="38100" dist="38100" dir="2700000" algn="tl">
                      <a:srgbClr val="000000">
                        <a:alpha val="43137"/>
                      </a:srgbClr>
                    </a:outerShdw>
                  </a:effectLst>
                  <a:cs typeface="Arial" charset="0"/>
                </a:rPr>
                <a:t>Each </a:t>
              </a:r>
              <a:r>
                <a:rPr lang="en-GB" sz="1400" b="1" kern="0" dirty="0">
                  <a:solidFill>
                    <a:srgbClr val="FFFFFF"/>
                  </a:solidFill>
                  <a:effectLst>
                    <a:outerShdw blurRad="38100" dist="38100" dir="2700000" algn="tl">
                      <a:srgbClr val="000000">
                        <a:alpha val="43137"/>
                      </a:srgbClr>
                    </a:outerShdw>
                  </a:effectLst>
                  <a:cs typeface="Arial" charset="0"/>
                </a:rPr>
                <a:t>DVP team </a:t>
              </a:r>
              <a:r>
                <a:rPr lang="en-GB" sz="1400" kern="0" dirty="0">
                  <a:solidFill>
                    <a:srgbClr val="FFFFFF"/>
                  </a:solidFill>
                  <a:effectLst>
                    <a:outerShdw blurRad="38100" dist="38100" dir="2700000" algn="tl">
                      <a:srgbClr val="000000">
                        <a:alpha val="43137"/>
                      </a:srgbClr>
                    </a:outerShdw>
                  </a:effectLst>
                  <a:cs typeface="Arial" charset="0"/>
                </a:rPr>
                <a:t>has its own requirements folder</a:t>
              </a:r>
              <a:endParaRPr kumimoji="0" lang="en-GB"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cxnSp>
          <p:nvCxnSpPr>
            <p:cNvPr id="24" name="Elbow Connector 23"/>
            <p:cNvCxnSpPr>
              <a:stCxn id="15" idx="1"/>
              <a:endCxn id="17" idx="3"/>
            </p:cNvCxnSpPr>
            <p:nvPr/>
          </p:nvCxnSpPr>
          <p:spPr>
            <a:xfrm flipH="1" flipV="1">
              <a:off x="3706452" y="4752184"/>
              <a:ext cx="1195157" cy="8289"/>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5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 Modules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12</a:t>
            </a:fld>
            <a:endParaRPr lang="en-IN" dirty="0"/>
          </a:p>
        </p:txBody>
      </p:sp>
      <p:sp>
        <p:nvSpPr>
          <p:cNvPr id="6" name="Content Placeholder 5"/>
          <p:cNvSpPr>
            <a:spLocks noGrp="1"/>
          </p:cNvSpPr>
          <p:nvPr>
            <p:ph idx="1"/>
          </p:nvPr>
        </p:nvSpPr>
        <p:spPr/>
        <p:txBody>
          <a:bodyPr/>
          <a:lstStyle/>
          <a:p>
            <a:r>
              <a:rPr lang="en-GB" dirty="0"/>
              <a:t>Requirements are managed by Design Verification Plan (DVP) team; there are two modules in each teams folder in DOORS:</a:t>
            </a:r>
          </a:p>
          <a:p>
            <a:pPr lvl="1"/>
            <a:r>
              <a:rPr lang="en-GB" b="1" dirty="0"/>
              <a:t>DVP Team requirement </a:t>
            </a:r>
            <a:r>
              <a:rPr lang="en-GB" dirty="0"/>
              <a:t>module</a:t>
            </a:r>
            <a:r>
              <a:rPr lang="en-GB" b="1" dirty="0"/>
              <a:t> </a:t>
            </a:r>
            <a:r>
              <a:rPr lang="en-GB" dirty="0"/>
              <a:t>(uses team name) – which holds a team’s requirements</a:t>
            </a:r>
          </a:p>
          <a:p>
            <a:pPr lvl="1"/>
            <a:r>
              <a:rPr lang="en-GB" b="1" dirty="0"/>
              <a:t>Variants</a:t>
            </a:r>
            <a:r>
              <a:rPr lang="en-GB" dirty="0"/>
              <a:t> module – which holds the list of feature variants applicable to that DVP team</a:t>
            </a:r>
          </a:p>
          <a:p>
            <a:endParaRPr lang="en-GB" dirty="0"/>
          </a:p>
        </p:txBody>
      </p:sp>
      <p:pic>
        <p:nvPicPr>
          <p:cNvPr id="7"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446687" y="1883545"/>
            <a:ext cx="6752615" cy="3975000"/>
          </a:xfrm>
          <a:prstGeom prst="rect">
            <a:avLst/>
          </a:prstGeom>
          <a:noFill/>
          <a:ln w="9525">
            <a:noFill/>
            <a:miter lim="800000"/>
            <a:headEnd/>
            <a:tailEnd/>
          </a:ln>
        </p:spPr>
      </p:pic>
      <p:grpSp>
        <p:nvGrpSpPr>
          <p:cNvPr id="14" name="Group 13"/>
          <p:cNvGrpSpPr/>
          <p:nvPr/>
        </p:nvGrpSpPr>
        <p:grpSpPr>
          <a:xfrm>
            <a:off x="2566416" y="2238508"/>
            <a:ext cx="9203823" cy="1297126"/>
            <a:chOff x="7187877" y="1164606"/>
            <a:chExt cx="9203823" cy="1297126"/>
          </a:xfrm>
        </p:grpSpPr>
        <p:sp>
          <p:nvSpPr>
            <p:cNvPr id="8" name="Rectangle 4"/>
            <p:cNvSpPr>
              <a:spLocks noChangeArrowheads="1"/>
            </p:cNvSpPr>
            <p:nvPr/>
          </p:nvSpPr>
          <p:spPr bwMode="auto">
            <a:xfrm>
              <a:off x="7187877" y="1551006"/>
              <a:ext cx="3634452" cy="509288"/>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9" name="Rectangle 4"/>
            <p:cNvSpPr>
              <a:spLocks noChangeArrowheads="1"/>
            </p:cNvSpPr>
            <p:nvPr/>
          </p:nvSpPr>
          <p:spPr bwMode="auto">
            <a:xfrm>
              <a:off x="12155000" y="1164606"/>
              <a:ext cx="4236700" cy="129712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kern="0" dirty="0">
                  <a:solidFill>
                    <a:srgbClr val="FFFFFF"/>
                  </a:solidFill>
                  <a:effectLst>
                    <a:outerShdw blurRad="38100" dist="38100" dir="2700000" algn="tl">
                      <a:srgbClr val="000000">
                        <a:alpha val="43137"/>
                      </a:srgbClr>
                    </a:outerShdw>
                  </a:effectLst>
                  <a:cs typeface="Arial" charset="0"/>
                </a:rPr>
                <a:t>Each DVP Team has its own </a:t>
              </a:r>
              <a:r>
                <a:rPr lang="en-GB" sz="1400" b="1" kern="0" dirty="0">
                  <a:solidFill>
                    <a:srgbClr val="FFFFFF"/>
                  </a:solidFill>
                  <a:effectLst>
                    <a:outerShdw blurRad="38100" dist="38100" dir="2700000" algn="tl">
                      <a:srgbClr val="000000">
                        <a:alpha val="43137"/>
                      </a:srgbClr>
                    </a:outerShdw>
                  </a:effectLst>
                  <a:cs typeface="Arial" charset="0"/>
                </a:rPr>
                <a:t>Requirements</a:t>
              </a:r>
              <a:r>
                <a:rPr lang="en-GB" sz="1400" kern="0" dirty="0">
                  <a:solidFill>
                    <a:srgbClr val="FFFFFF"/>
                  </a:solidFill>
                  <a:effectLst>
                    <a:outerShdw blurRad="38100" dist="38100" dir="2700000" algn="tl">
                      <a:srgbClr val="000000">
                        <a:alpha val="43137"/>
                      </a:srgbClr>
                    </a:outerShdw>
                  </a:effectLst>
                  <a:cs typeface="Arial" charset="0"/>
                </a:rPr>
                <a:t> </a:t>
              </a:r>
              <a:r>
                <a:rPr lang="en-GB" sz="1400" b="1" kern="0" dirty="0">
                  <a:solidFill>
                    <a:srgbClr val="FFFFFF"/>
                  </a:solidFill>
                  <a:effectLst>
                    <a:outerShdw blurRad="38100" dist="38100" dir="2700000" algn="tl">
                      <a:srgbClr val="000000">
                        <a:alpha val="43137"/>
                      </a:srgbClr>
                    </a:outerShdw>
                  </a:effectLst>
                  <a:cs typeface="Arial" charset="0"/>
                </a:rPr>
                <a:t>module</a:t>
              </a:r>
              <a:r>
                <a:rPr lang="en-GB" sz="1400" kern="0" dirty="0">
                  <a:solidFill>
                    <a:srgbClr val="FFFFFF"/>
                  </a:solidFill>
                  <a:effectLst>
                    <a:outerShdw blurRad="38100" dist="38100" dir="2700000" algn="tl">
                      <a:srgbClr val="000000">
                        <a:alpha val="43137"/>
                      </a:srgbClr>
                    </a:outerShdw>
                  </a:effectLst>
                  <a:cs typeface="Arial" charset="0"/>
                </a:rPr>
                <a:t> and </a:t>
              </a:r>
              <a:r>
                <a:rPr lang="en-GB" sz="1400" b="1" kern="0" dirty="0">
                  <a:solidFill>
                    <a:srgbClr val="FFFFFF"/>
                  </a:solidFill>
                  <a:effectLst>
                    <a:outerShdw blurRad="38100" dist="38100" dir="2700000" algn="tl">
                      <a:srgbClr val="000000">
                        <a:alpha val="43137"/>
                      </a:srgbClr>
                    </a:outerShdw>
                  </a:effectLst>
                  <a:cs typeface="Arial" charset="0"/>
                </a:rPr>
                <a:t>Variants</a:t>
              </a:r>
              <a:r>
                <a:rPr lang="en-GB" sz="1400" kern="0" dirty="0">
                  <a:solidFill>
                    <a:srgbClr val="FFFFFF"/>
                  </a:solidFill>
                  <a:effectLst>
                    <a:outerShdw blurRad="38100" dist="38100" dir="2700000" algn="tl">
                      <a:srgbClr val="000000">
                        <a:alpha val="43137"/>
                      </a:srgbClr>
                    </a:outerShdw>
                  </a:effectLst>
                  <a:cs typeface="Arial" charset="0"/>
                </a:rPr>
                <a:t> </a:t>
              </a:r>
              <a:r>
                <a:rPr lang="en-GB" sz="1400" b="1" kern="0" dirty="0">
                  <a:solidFill>
                    <a:srgbClr val="FFFFFF"/>
                  </a:solidFill>
                  <a:effectLst>
                    <a:outerShdw blurRad="38100" dist="38100" dir="2700000" algn="tl">
                      <a:srgbClr val="000000">
                        <a:alpha val="43137"/>
                      </a:srgbClr>
                    </a:outerShdw>
                  </a:effectLst>
                  <a:cs typeface="Arial" charset="0"/>
                </a:rPr>
                <a:t>module</a:t>
              </a:r>
              <a:endParaRPr lang="en-GB" sz="1400" kern="0" dirty="0">
                <a:solidFill>
                  <a:srgbClr val="FFFFFF"/>
                </a:solidFill>
                <a:effectLst>
                  <a:outerShdw blurRad="38100" dist="38100" dir="2700000" algn="tl">
                    <a:srgbClr val="000000">
                      <a:alpha val="43137"/>
                    </a:srgbClr>
                  </a:outerShdw>
                </a:effectLst>
                <a:cs typeface="Arial" charset="0"/>
              </a:endParaRP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kern="0" dirty="0">
                  <a:solidFill>
                    <a:srgbClr val="FFFFFF"/>
                  </a:solidFill>
                  <a:effectLst>
                    <a:outerShdw blurRad="38100" dist="38100" dir="2700000" algn="tl">
                      <a:srgbClr val="000000">
                        <a:alpha val="43137"/>
                      </a:srgbClr>
                    </a:outerShdw>
                  </a:effectLst>
                  <a:cs typeface="Arial" charset="0"/>
                </a:rPr>
                <a:t>The Variant module is read-only as is created by </a:t>
              </a:r>
              <a:r>
                <a:rPr lang="en-GB" sz="1400" i="1" kern="0" dirty="0">
                  <a:solidFill>
                    <a:srgbClr val="FFFFFF"/>
                  </a:solidFill>
                  <a:effectLst>
                    <a:outerShdw blurRad="38100" dist="38100" dir="2700000" algn="tl">
                      <a:srgbClr val="000000">
                        <a:alpha val="43137"/>
                      </a:srgbClr>
                    </a:outerShdw>
                  </a:effectLst>
                  <a:cs typeface="Arial" charset="0"/>
                </a:rPr>
                <a:t>RMDV</a:t>
              </a:r>
              <a:r>
                <a:rPr lang="en-GB" sz="1400" i="1" kern="0" baseline="30000" dirty="0">
                  <a:solidFill>
                    <a:srgbClr val="FFFFFF"/>
                  </a:solidFill>
                  <a:effectLst>
                    <a:outerShdw blurRad="38100" dist="38100" dir="2700000" algn="tl">
                      <a:srgbClr val="000000">
                        <a:alpha val="43137"/>
                      </a:srgbClr>
                    </a:outerShdw>
                  </a:effectLst>
                  <a:cs typeface="Arial" charset="0"/>
                </a:rPr>
                <a:t>2</a:t>
              </a:r>
              <a:r>
                <a:rPr lang="en-GB" sz="1400" i="1" kern="0" dirty="0">
                  <a:solidFill>
                    <a:srgbClr val="FFFFFF"/>
                  </a:solidFill>
                  <a:effectLst>
                    <a:outerShdw blurRad="38100" dist="38100" dir="2700000" algn="tl">
                      <a:srgbClr val="000000">
                        <a:alpha val="43137"/>
                      </a:srgbClr>
                    </a:outerShdw>
                  </a:effectLst>
                  <a:cs typeface="Arial" charset="0"/>
                </a:rPr>
                <a:t> Administration </a:t>
              </a:r>
              <a:r>
                <a:rPr lang="en-GB" sz="1400" kern="0" dirty="0">
                  <a:solidFill>
                    <a:srgbClr val="FFFFFF"/>
                  </a:solidFill>
                  <a:effectLst>
                    <a:outerShdw blurRad="38100" dist="38100" dir="2700000" algn="tl">
                      <a:srgbClr val="000000">
                        <a:alpha val="43137"/>
                      </a:srgbClr>
                    </a:outerShdw>
                  </a:effectLst>
                  <a:cs typeface="Arial" charset="0"/>
                </a:rPr>
                <a:t>on programme set-up and is not editable by a standard user</a:t>
              </a:r>
              <a:endParaRPr kumimoji="0" lang="en-GB"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cxnSp>
          <p:nvCxnSpPr>
            <p:cNvPr id="10" name="Elbow Connector 9"/>
            <p:cNvCxnSpPr>
              <a:stCxn id="8" idx="3"/>
              <a:endCxn id="9" idx="1"/>
            </p:cNvCxnSpPr>
            <p:nvPr/>
          </p:nvCxnSpPr>
          <p:spPr>
            <a:xfrm>
              <a:off x="10822329" y="1805650"/>
              <a:ext cx="1332671" cy="7519"/>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029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1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13</a:t>
            </a:fld>
            <a:endParaRPr lang="en-IN" dirty="0"/>
          </a:p>
        </p:txBody>
      </p:sp>
    </p:spTree>
    <p:extLst>
      <p:ext uri="{BB962C8B-B14F-4D97-AF65-F5344CB8AC3E}">
        <p14:creationId xmlns:p14="http://schemas.microsoft.com/office/powerpoint/2010/main" val="21032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2 </a:t>
            </a:r>
            <a:r>
              <a:rPr lang="en-GB" sz="3600" dirty="0"/>
              <a:t>– Requirement Modules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14</a:t>
            </a:fld>
            <a:endParaRPr lang="en-IN" dirty="0"/>
          </a:p>
        </p:txBody>
      </p:sp>
    </p:spTree>
    <p:extLst>
      <p:ext uri="{BB962C8B-B14F-4D97-AF65-F5344CB8AC3E}">
        <p14:creationId xmlns:p14="http://schemas.microsoft.com/office/powerpoint/2010/main" val="1849553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490" y="661734"/>
            <a:ext cx="10907569" cy="5575885"/>
          </a:xfrm>
        </p:spPr>
      </p:pic>
      <p:sp>
        <p:nvSpPr>
          <p:cNvPr id="2" name="Title 1"/>
          <p:cNvSpPr>
            <a:spLocks noGrp="1"/>
          </p:cNvSpPr>
          <p:nvPr>
            <p:ph type="title"/>
          </p:nvPr>
        </p:nvSpPr>
        <p:spPr/>
        <p:txBody>
          <a:bodyPr/>
          <a:lstStyle/>
          <a:p>
            <a:r>
              <a:rPr lang="en-GB" dirty="0"/>
              <a:t>Navigation</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15</a:t>
            </a:fld>
            <a:endParaRPr lang="en-IN" dirty="0"/>
          </a:p>
        </p:txBody>
      </p:sp>
      <p:sp>
        <p:nvSpPr>
          <p:cNvPr id="6" name="Rectangle 5"/>
          <p:cNvSpPr/>
          <p:nvPr/>
        </p:nvSpPr>
        <p:spPr>
          <a:xfrm>
            <a:off x="620490" y="702513"/>
            <a:ext cx="5943600" cy="507416"/>
          </a:xfrm>
          <a:prstGeom prst="rect">
            <a:avLst/>
          </a:prstGeom>
          <a:solidFill>
            <a:schemeClr val="accent1">
              <a:lumMod val="75000"/>
              <a:alpha val="2509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effectLst>
                  <a:outerShdw blurRad="38100" dist="38100" dir="2700000" algn="tl">
                    <a:srgbClr val="000000">
                      <a:alpha val="43137"/>
                    </a:srgbClr>
                  </a:outerShdw>
                </a:effectLst>
              </a:rPr>
              <a:t>Menus and Icons</a:t>
            </a:r>
          </a:p>
        </p:txBody>
      </p:sp>
      <p:sp>
        <p:nvSpPr>
          <p:cNvPr id="7" name="Rectangle 6"/>
          <p:cNvSpPr/>
          <p:nvPr/>
        </p:nvSpPr>
        <p:spPr>
          <a:xfrm>
            <a:off x="620490" y="1209929"/>
            <a:ext cx="1701605" cy="5027690"/>
          </a:xfrm>
          <a:prstGeom prst="rect">
            <a:avLst/>
          </a:prstGeom>
          <a:solidFill>
            <a:schemeClr val="accent6">
              <a:lumMod val="50000"/>
              <a:alpha val="2509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ln w="0"/>
              <a:solidFill>
                <a:schemeClr val="bg1"/>
              </a:solidFill>
              <a:effectLst>
                <a:outerShdw blurRad="38100" dist="38100" dir="2700000" algn="tl">
                  <a:srgbClr val="000000">
                    <a:alpha val="43137"/>
                  </a:srgbClr>
                </a:outerShdw>
              </a:effectLst>
            </a:endParaRPr>
          </a:p>
          <a:p>
            <a:pPr algn="ctr"/>
            <a:endParaRPr lang="en-GB" b="1" dirty="0">
              <a:ln w="0"/>
              <a:solidFill>
                <a:schemeClr val="bg1"/>
              </a:solidFill>
              <a:effectLst>
                <a:outerShdw blurRad="38100" dist="38100" dir="2700000" algn="tl">
                  <a:srgbClr val="000000">
                    <a:alpha val="43137"/>
                  </a:srgbClr>
                </a:outerShdw>
              </a:effectLst>
            </a:endParaRPr>
          </a:p>
          <a:p>
            <a:pPr algn="ctr"/>
            <a:endParaRPr lang="en-GB" b="1" dirty="0">
              <a:ln w="0"/>
              <a:solidFill>
                <a:schemeClr val="bg1"/>
              </a:solidFill>
              <a:effectLst>
                <a:outerShdw blurRad="38100" dist="38100" dir="2700000" algn="tl">
                  <a:srgbClr val="000000">
                    <a:alpha val="43137"/>
                  </a:srgbClr>
                </a:outerShdw>
              </a:effectLst>
            </a:endParaRPr>
          </a:p>
          <a:p>
            <a:pPr algn="ctr"/>
            <a:endParaRPr lang="en-GB" b="1" dirty="0">
              <a:ln w="0"/>
              <a:solidFill>
                <a:schemeClr val="bg1"/>
              </a:solidFill>
              <a:effectLst>
                <a:outerShdw blurRad="38100" dist="38100" dir="2700000" algn="tl">
                  <a:srgbClr val="000000">
                    <a:alpha val="43137"/>
                  </a:srgbClr>
                </a:outerShdw>
              </a:effectLst>
            </a:endParaRPr>
          </a:p>
          <a:p>
            <a:pPr algn="ctr"/>
            <a:endParaRPr lang="en-GB" b="1" dirty="0">
              <a:ln w="0"/>
              <a:solidFill>
                <a:schemeClr val="bg1"/>
              </a:solidFill>
              <a:effectLst>
                <a:outerShdw blurRad="38100" dist="38100" dir="2700000" algn="tl">
                  <a:srgbClr val="000000">
                    <a:alpha val="43137"/>
                  </a:srgbClr>
                </a:outerShdw>
              </a:effectLst>
            </a:endParaRPr>
          </a:p>
          <a:p>
            <a:pPr algn="ctr"/>
            <a:endParaRPr lang="en-GB" b="1" dirty="0">
              <a:ln w="0"/>
              <a:solidFill>
                <a:schemeClr val="bg1"/>
              </a:solidFill>
              <a:effectLst>
                <a:outerShdw blurRad="38100" dist="38100" dir="2700000" algn="tl">
                  <a:srgbClr val="000000">
                    <a:alpha val="43137"/>
                  </a:srgbClr>
                </a:outerShdw>
              </a:effectLst>
            </a:endParaRPr>
          </a:p>
          <a:p>
            <a:pPr algn="ctr"/>
            <a:endParaRPr lang="en-GB" b="1" dirty="0">
              <a:ln w="0"/>
              <a:solidFill>
                <a:schemeClr val="bg1"/>
              </a:solidFill>
              <a:effectLst>
                <a:outerShdw blurRad="38100" dist="38100" dir="2700000" algn="tl">
                  <a:srgbClr val="000000">
                    <a:alpha val="43137"/>
                  </a:srgbClr>
                </a:outerShdw>
              </a:effectLst>
            </a:endParaRPr>
          </a:p>
          <a:p>
            <a:pPr algn="ctr"/>
            <a:endParaRPr lang="en-GB" b="1" dirty="0">
              <a:ln w="0"/>
              <a:solidFill>
                <a:schemeClr val="bg1"/>
              </a:solidFill>
              <a:effectLst>
                <a:outerShdw blurRad="38100" dist="38100" dir="2700000" algn="tl">
                  <a:srgbClr val="000000">
                    <a:alpha val="43137"/>
                  </a:srgbClr>
                </a:outerShdw>
              </a:effectLst>
            </a:endParaRPr>
          </a:p>
          <a:p>
            <a:pPr algn="ctr"/>
            <a:r>
              <a:rPr lang="en-GB" b="1" dirty="0">
                <a:ln w="0"/>
                <a:solidFill>
                  <a:schemeClr val="bg1"/>
                </a:solidFill>
                <a:effectLst>
                  <a:outerShdw blurRad="38100" dist="38100" dir="2700000" algn="tl">
                    <a:srgbClr val="000000">
                      <a:alpha val="43137"/>
                    </a:srgbClr>
                  </a:outerShdw>
                </a:effectLst>
              </a:rPr>
              <a:t>Module Explorer</a:t>
            </a:r>
          </a:p>
          <a:p>
            <a:pPr algn="ctr"/>
            <a:endParaRPr lang="en-GB" b="1" dirty="0">
              <a:ln w="0"/>
              <a:solidFill>
                <a:schemeClr val="bg1"/>
              </a:solidFill>
              <a:effectLst>
                <a:outerShdw blurRad="38100" dist="38100" dir="2700000" algn="tl">
                  <a:srgbClr val="000000">
                    <a:alpha val="43137"/>
                  </a:srgbClr>
                </a:outerShdw>
              </a:effectLst>
            </a:endParaRPr>
          </a:p>
          <a:p>
            <a:r>
              <a:rPr lang="en-GB" sz="1400" dirty="0">
                <a:ln w="0"/>
                <a:solidFill>
                  <a:schemeClr val="bg1"/>
                </a:solidFill>
                <a:effectLst>
                  <a:outerShdw blurRad="38100" dist="38100" dir="2700000" algn="tl">
                    <a:srgbClr val="000000">
                      <a:alpha val="43137"/>
                    </a:srgbClr>
                  </a:outerShdw>
                </a:effectLst>
              </a:rPr>
              <a:t>This can be hidden in the menu: </a:t>
            </a:r>
          </a:p>
          <a:p>
            <a:r>
              <a:rPr lang="en-GB" sz="1400" b="1" dirty="0">
                <a:ln w="0"/>
                <a:solidFill>
                  <a:schemeClr val="bg1"/>
                </a:solidFill>
                <a:effectLst>
                  <a:outerShdw blurRad="38100" dist="38100" dir="2700000" algn="tl">
                    <a:srgbClr val="000000">
                      <a:alpha val="43137"/>
                    </a:srgbClr>
                  </a:outerShdw>
                </a:effectLst>
              </a:rPr>
              <a:t>View &gt; Module Explorer</a:t>
            </a:r>
          </a:p>
        </p:txBody>
      </p:sp>
      <p:sp>
        <p:nvSpPr>
          <p:cNvPr id="8" name="Rectangle 7"/>
          <p:cNvSpPr/>
          <p:nvPr/>
        </p:nvSpPr>
        <p:spPr>
          <a:xfrm>
            <a:off x="2322095" y="1209929"/>
            <a:ext cx="9205964" cy="5030450"/>
          </a:xfrm>
          <a:prstGeom prst="rect">
            <a:avLst/>
          </a:prstGeom>
          <a:solidFill>
            <a:schemeClr val="accent3">
              <a:lumMod val="50000"/>
              <a:alpha val="2509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effectLst>
                  <a:outerShdw blurRad="38100" dist="38100" dir="2700000" algn="tl">
                    <a:srgbClr val="000000">
                      <a:alpha val="43137"/>
                    </a:srgbClr>
                  </a:outerShdw>
                </a:effectLst>
              </a:rPr>
              <a:t>Activity Window</a:t>
            </a:r>
          </a:p>
        </p:txBody>
      </p:sp>
    </p:spTree>
    <p:extLst>
      <p:ext uri="{BB962C8B-B14F-4D97-AF65-F5344CB8AC3E}">
        <p14:creationId xmlns:p14="http://schemas.microsoft.com/office/powerpoint/2010/main" val="129533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203200" y="533401"/>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By default, when you open (double-click) a module it opens in </a:t>
            </a:r>
            <a:r>
              <a:rPr lang="en-GB" b="1" dirty="0"/>
              <a:t>read-only</a:t>
            </a:r>
            <a:r>
              <a:rPr lang="en-GB" dirty="0"/>
              <a:t> mode</a:t>
            </a:r>
          </a:p>
          <a:p>
            <a:r>
              <a:rPr lang="en-GB" dirty="0"/>
              <a:t>To change to </a:t>
            </a:r>
            <a:r>
              <a:rPr lang="en-GB" b="1" dirty="0"/>
              <a:t>exclusive edit</a:t>
            </a:r>
            <a:r>
              <a:rPr lang="en-GB" dirty="0"/>
              <a:t>, open the module and select </a:t>
            </a:r>
            <a:r>
              <a:rPr lang="en-GB" b="1" dirty="0"/>
              <a:t>Edit &gt; Edit Mode &gt; Exclusive edit</a:t>
            </a:r>
          </a:p>
          <a:p>
            <a:r>
              <a:rPr lang="en-GB" dirty="0"/>
              <a:t>Edit modes can be switched between </a:t>
            </a:r>
            <a:r>
              <a:rPr lang="en-GB" b="1" dirty="0"/>
              <a:t>exclusive edit </a:t>
            </a:r>
            <a:r>
              <a:rPr lang="en-GB" dirty="0"/>
              <a:t>and </a:t>
            </a:r>
            <a:r>
              <a:rPr lang="en-GB" b="1" dirty="0"/>
              <a:t>read-only</a:t>
            </a:r>
            <a:r>
              <a:rPr lang="en-GB" dirty="0"/>
              <a:t> as required</a:t>
            </a:r>
          </a:p>
        </p:txBody>
      </p:sp>
      <p:sp>
        <p:nvSpPr>
          <p:cNvPr id="2" name="Title 1"/>
          <p:cNvSpPr>
            <a:spLocks noGrp="1"/>
          </p:cNvSpPr>
          <p:nvPr>
            <p:ph type="title"/>
          </p:nvPr>
        </p:nvSpPr>
        <p:spPr/>
        <p:txBody>
          <a:bodyPr/>
          <a:lstStyle/>
          <a:p>
            <a:r>
              <a:rPr lang="en-GB" dirty="0"/>
              <a:t>Edit Modes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16</a:t>
            </a:fld>
            <a:endParaRPr lang="en-IN"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676910" y="1679945"/>
            <a:ext cx="3376779" cy="4500927"/>
          </a:xfrm>
        </p:spPr>
      </p:pic>
      <p:grpSp>
        <p:nvGrpSpPr>
          <p:cNvPr id="3" name="Group 2"/>
          <p:cNvGrpSpPr/>
          <p:nvPr/>
        </p:nvGrpSpPr>
        <p:grpSpPr>
          <a:xfrm>
            <a:off x="2403828" y="3956841"/>
            <a:ext cx="7425972" cy="2255930"/>
            <a:chOff x="2403828" y="3956841"/>
            <a:chExt cx="7425972" cy="2255930"/>
          </a:xfrm>
        </p:grpSpPr>
        <p:sp>
          <p:nvSpPr>
            <p:cNvPr id="6" name="Rectangle 4"/>
            <p:cNvSpPr>
              <a:spLocks noChangeArrowheads="1"/>
            </p:cNvSpPr>
            <p:nvPr/>
          </p:nvSpPr>
          <p:spPr bwMode="auto">
            <a:xfrm>
              <a:off x="5238247" y="3956841"/>
              <a:ext cx="4591553" cy="2250057"/>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400" kern="0" dirty="0">
                  <a:solidFill>
                    <a:srgbClr val="FFFFFF"/>
                  </a:solidFill>
                  <a:effectLst>
                    <a:outerShdw blurRad="38100" dist="38100" dir="2700000" algn="tl">
                      <a:srgbClr val="000000">
                        <a:alpha val="43137"/>
                      </a:srgbClr>
                    </a:outerShdw>
                  </a:effectLst>
                  <a:cs typeface="Arial" charset="0"/>
                </a:rPr>
                <a:t>There are two </a:t>
              </a:r>
              <a:r>
                <a:rPr lang="en-GB" sz="1400" b="1" kern="0" dirty="0">
                  <a:solidFill>
                    <a:srgbClr val="FFFFFF"/>
                  </a:solidFill>
                  <a:effectLst>
                    <a:outerShdw blurRad="38100" dist="38100" dir="2700000" algn="tl">
                      <a:srgbClr val="000000">
                        <a:alpha val="43137"/>
                      </a:srgbClr>
                    </a:outerShdw>
                  </a:effectLst>
                  <a:cs typeface="Arial" charset="0"/>
                </a:rPr>
                <a:t>edit</a:t>
              </a:r>
              <a:r>
                <a:rPr lang="en-GB" sz="1400" kern="0" dirty="0">
                  <a:solidFill>
                    <a:srgbClr val="FFFFFF"/>
                  </a:solidFill>
                  <a:effectLst>
                    <a:outerShdw blurRad="38100" dist="38100" dir="2700000" algn="tl">
                      <a:srgbClr val="000000">
                        <a:alpha val="43137"/>
                      </a:srgbClr>
                    </a:outerShdw>
                  </a:effectLst>
                  <a:cs typeface="Arial" charset="0"/>
                </a:rPr>
                <a:t> modes used </a:t>
              </a:r>
            </a:p>
            <a:p>
              <a:pPr marL="0" marR="0" lvl="0" indent="0" defTabSz="914400" eaLnBrk="1" fontAlgn="base" latinLnBrk="0" hangingPunct="1">
                <a:lnSpc>
                  <a:spcPct val="100000"/>
                </a:lnSpc>
                <a:spcBef>
                  <a:spcPct val="0"/>
                </a:spcBef>
                <a:spcAft>
                  <a:spcPct val="0"/>
                </a:spcAft>
                <a:buClrTx/>
                <a:buSzTx/>
                <a:buFontTx/>
                <a:buNone/>
                <a:tabLst/>
                <a:defRPr/>
              </a:pPr>
              <a:r>
                <a:rPr lang="en-GB" sz="1400" kern="0" dirty="0">
                  <a:solidFill>
                    <a:srgbClr val="FFFFFF"/>
                  </a:solidFill>
                  <a:effectLst>
                    <a:outerShdw blurRad="38100" dist="38100" dir="2700000" algn="tl">
                      <a:srgbClr val="000000">
                        <a:alpha val="43137"/>
                      </a:srgbClr>
                    </a:outerShdw>
                  </a:effectLst>
                  <a:cs typeface="Arial" charset="0"/>
                </a:rPr>
                <a:t>(Shareable edit is switched off by default)</a:t>
              </a:r>
            </a:p>
            <a:p>
              <a:pPr marL="0" marR="0" lvl="0" indent="0" defTabSz="914400" eaLnBrk="1" fontAlgn="base" latinLnBrk="0" hangingPunct="1">
                <a:lnSpc>
                  <a:spcPct val="100000"/>
                </a:lnSpc>
                <a:spcBef>
                  <a:spcPct val="0"/>
                </a:spcBef>
                <a:spcAft>
                  <a:spcPct val="0"/>
                </a:spcAft>
                <a:buClrTx/>
                <a:buSzTx/>
                <a:buFontTx/>
                <a:buNone/>
                <a:tabLst/>
                <a:defRPr/>
              </a:pPr>
              <a:endParaRPr lang="en-GB" sz="1400" b="1" kern="0" dirty="0">
                <a:solidFill>
                  <a:srgbClr val="FFFFFF"/>
                </a:solidFill>
                <a:effectLst>
                  <a:outerShdw blurRad="38100" dist="38100" dir="2700000" algn="tl">
                    <a:srgbClr val="000000">
                      <a:alpha val="43137"/>
                    </a:srgbClr>
                  </a:outerShdw>
                </a:effectLst>
                <a:cs typeface="Arial" charset="0"/>
              </a:endParaRPr>
            </a:p>
            <a:p>
              <a:pPr marL="342900" marR="0" lvl="0" indent="-342900" defTabSz="914400" eaLnBrk="1" fontAlgn="base" latinLnBrk="0" hangingPunct="1">
                <a:lnSpc>
                  <a:spcPct val="100000"/>
                </a:lnSpc>
                <a:spcBef>
                  <a:spcPct val="0"/>
                </a:spcBef>
                <a:spcAft>
                  <a:spcPct val="0"/>
                </a:spcAft>
                <a:buClrTx/>
                <a:buSzTx/>
                <a:buFontTx/>
                <a:buAutoNum type="arabicPeriod"/>
                <a:tabLst/>
                <a:defRPr/>
              </a:pPr>
              <a:r>
                <a:rPr kumimoji="0" lang="en-GB" sz="1400" b="1" i="0" u="none" strike="noStrike" kern="0" cap="none" spc="0" normalizeH="0" noProof="0" dirty="0">
                  <a:ln>
                    <a:noFill/>
                  </a:ln>
                  <a:solidFill>
                    <a:srgbClr val="FFFFFF"/>
                  </a:solidFill>
                  <a:effectLst>
                    <a:outerShdw blurRad="38100" dist="38100" dir="2700000" algn="tl">
                      <a:srgbClr val="000000">
                        <a:alpha val="43137"/>
                      </a:srgbClr>
                    </a:outerShdw>
                  </a:effectLst>
                  <a:uLnTx/>
                  <a:uFillTx/>
                  <a:cs typeface="Arial" charset="0"/>
                </a:rPr>
                <a:t>Read Only – </a:t>
              </a:r>
              <a:r>
                <a:rPr kumimoji="0" lang="en-GB" sz="1400" i="0" u="none" strike="noStrike" kern="0" cap="none" spc="0" normalizeH="0" noProof="0" dirty="0">
                  <a:ln>
                    <a:noFill/>
                  </a:ln>
                  <a:solidFill>
                    <a:srgbClr val="FFFFFF"/>
                  </a:solidFill>
                  <a:effectLst>
                    <a:outerShdw blurRad="38100" dist="38100" dir="2700000" algn="tl">
                      <a:srgbClr val="000000">
                        <a:alpha val="43137"/>
                      </a:srgbClr>
                    </a:outerShdw>
                  </a:effectLst>
                  <a:uLnTx/>
                  <a:uFillTx/>
                  <a:cs typeface="Arial" charset="0"/>
                </a:rPr>
                <a:t>Users can view the module but not change anything (default state)</a:t>
              </a:r>
            </a:p>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i="0" u="none" strike="noStrike" kern="0" cap="none" spc="0" normalizeH="0" noProof="0" dirty="0">
                <a:ln>
                  <a:noFill/>
                </a:ln>
                <a:solidFill>
                  <a:srgbClr val="FFFFFF"/>
                </a:solidFill>
                <a:effectLst>
                  <a:outerShdw blurRad="38100" dist="38100" dir="2700000" algn="tl">
                    <a:srgbClr val="000000">
                      <a:alpha val="43137"/>
                    </a:srgbClr>
                  </a:outerShdw>
                </a:effectLst>
                <a:uLnTx/>
                <a:uFillTx/>
                <a:cs typeface="Arial" charset="0"/>
              </a:endParaRPr>
            </a:p>
            <a:p>
              <a:pPr marL="342900" marR="0" lvl="0" indent="-342900" defTabSz="914400" eaLnBrk="1" fontAlgn="base" latinLnBrk="0" hangingPunct="1">
                <a:lnSpc>
                  <a:spcPct val="100000"/>
                </a:lnSpc>
                <a:spcBef>
                  <a:spcPct val="0"/>
                </a:spcBef>
                <a:spcAft>
                  <a:spcPct val="0"/>
                </a:spcAft>
                <a:buClrTx/>
                <a:buSzTx/>
                <a:buFontTx/>
                <a:buAutoNum type="arabicPeriod"/>
                <a:tabLst/>
                <a:defRPr/>
              </a:pPr>
              <a:r>
                <a:rPr lang="en-GB" sz="1400" b="1" kern="0" baseline="0" dirty="0">
                  <a:solidFill>
                    <a:srgbClr val="FFFFFF"/>
                  </a:solidFill>
                  <a:effectLst>
                    <a:outerShdw blurRad="38100" dist="38100" dir="2700000" algn="tl">
                      <a:srgbClr val="000000">
                        <a:alpha val="43137"/>
                      </a:srgbClr>
                    </a:outerShdw>
                  </a:effectLst>
                  <a:cs typeface="Arial" charset="0"/>
                </a:rPr>
                <a:t>Exclusive</a:t>
              </a:r>
              <a:r>
                <a:rPr lang="en-GB" sz="1400" b="1" kern="0" dirty="0">
                  <a:solidFill>
                    <a:srgbClr val="FFFFFF"/>
                  </a:solidFill>
                  <a:effectLst>
                    <a:outerShdw blurRad="38100" dist="38100" dir="2700000" algn="tl">
                      <a:srgbClr val="000000">
                        <a:alpha val="43137"/>
                      </a:srgbClr>
                    </a:outerShdw>
                  </a:effectLst>
                  <a:cs typeface="Arial" charset="0"/>
                </a:rPr>
                <a:t> Edit – </a:t>
              </a:r>
              <a:r>
                <a:rPr lang="en-GB" sz="1400" kern="0" dirty="0">
                  <a:solidFill>
                    <a:srgbClr val="FFFFFF"/>
                  </a:solidFill>
                  <a:effectLst>
                    <a:outerShdw blurRad="38100" dist="38100" dir="2700000" algn="tl">
                      <a:srgbClr val="000000">
                        <a:alpha val="43137"/>
                      </a:srgbClr>
                    </a:outerShdw>
                  </a:effectLst>
                  <a:cs typeface="Arial" charset="0"/>
                </a:rPr>
                <a:t>Users can view and edit the information in the module</a:t>
              </a:r>
            </a:p>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a:p>
              <a:pPr marR="0" lvl="0" defTabSz="914400" eaLnBrk="1" fontAlgn="base" latinLnBrk="0" hangingPunct="1">
                <a:lnSpc>
                  <a:spcPct val="100000"/>
                </a:lnSpc>
                <a:spcBef>
                  <a:spcPct val="0"/>
                </a:spcBef>
                <a:spcAft>
                  <a:spcPct val="0"/>
                </a:spcAft>
                <a:buClrTx/>
                <a:buSzTx/>
                <a:tabLst/>
                <a:defRPr/>
              </a:pPr>
              <a:r>
                <a:rPr lang="en-GB" sz="1400" b="1" kern="0" dirty="0">
                  <a:solidFill>
                    <a:srgbClr val="FFFFFF"/>
                  </a:solidFill>
                  <a:effectLst>
                    <a:outerShdw blurRad="38100" dist="38100" dir="2700000" algn="tl">
                      <a:srgbClr val="000000">
                        <a:alpha val="43137"/>
                      </a:srgbClr>
                    </a:outerShdw>
                  </a:effectLst>
                  <a:cs typeface="Arial" charset="0"/>
                </a:rPr>
                <a:t>Note: </a:t>
              </a:r>
              <a:r>
                <a:rPr lang="en-GB" sz="1400" kern="0" dirty="0">
                  <a:solidFill>
                    <a:srgbClr val="FFFFFF"/>
                  </a:solidFill>
                  <a:effectLst>
                    <a:outerShdw blurRad="38100" dist="38100" dir="2700000" algn="tl">
                      <a:srgbClr val="000000">
                        <a:alpha val="43137"/>
                      </a:srgbClr>
                    </a:outerShdw>
                  </a:effectLst>
                  <a:cs typeface="Arial" charset="0"/>
                </a:rPr>
                <a:t>only </a:t>
              </a:r>
              <a:r>
                <a:rPr lang="en-GB" sz="1400" b="1" kern="0" dirty="0">
                  <a:solidFill>
                    <a:srgbClr val="FFFFFF"/>
                  </a:solidFill>
                  <a:effectLst>
                    <a:outerShdw blurRad="38100" dist="38100" dir="2700000" algn="tl">
                      <a:srgbClr val="000000">
                        <a:alpha val="43137"/>
                      </a:srgbClr>
                    </a:outerShdw>
                  </a:effectLst>
                  <a:cs typeface="Arial" charset="0"/>
                </a:rPr>
                <a:t>one</a:t>
              </a:r>
              <a:r>
                <a:rPr lang="en-GB" sz="1400" kern="0" dirty="0">
                  <a:solidFill>
                    <a:srgbClr val="FFFFFF"/>
                  </a:solidFill>
                  <a:effectLst>
                    <a:outerShdw blurRad="38100" dist="38100" dir="2700000" algn="tl">
                      <a:srgbClr val="000000">
                        <a:alpha val="43137"/>
                      </a:srgbClr>
                    </a:outerShdw>
                  </a:effectLst>
                  <a:cs typeface="Arial" charset="0"/>
                </a:rPr>
                <a:t> person can edit a module at one time</a:t>
              </a:r>
              <a:endParaRPr kumimoji="0" lang="en-GB"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sp>
          <p:nvSpPr>
            <p:cNvPr id="7" name="Rectangle 4"/>
            <p:cNvSpPr>
              <a:spLocks noChangeArrowheads="1"/>
            </p:cNvSpPr>
            <p:nvPr/>
          </p:nvSpPr>
          <p:spPr bwMode="auto">
            <a:xfrm>
              <a:off x="2403828" y="5490875"/>
              <a:ext cx="1231194" cy="72189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9" name="Elbow Connector 8"/>
            <p:cNvCxnSpPr>
              <a:stCxn id="6" idx="1"/>
              <a:endCxn id="7" idx="3"/>
            </p:cNvCxnSpPr>
            <p:nvPr/>
          </p:nvCxnSpPr>
          <p:spPr>
            <a:xfrm rot="10800000" flipV="1">
              <a:off x="3635023" y="5081869"/>
              <a:ext cx="1603225" cy="769953"/>
            </a:xfrm>
            <a:prstGeom prst="bentConnector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2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bwMode="auto">
          <a:xfrm>
            <a:off x="203200" y="533401"/>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DVP Team requirement module holds the requirements and information for that team</a:t>
            </a:r>
          </a:p>
          <a:p>
            <a:r>
              <a:rPr lang="en-US" dirty="0"/>
              <a:t>Requirements are </a:t>
            </a:r>
            <a:r>
              <a:rPr lang="en-GB" dirty="0"/>
              <a:t>organised</a:t>
            </a:r>
            <a:r>
              <a:rPr lang="en-US" dirty="0"/>
              <a:t> hierarchically, in a familiar document-style list, and with each requirement shown in context</a:t>
            </a:r>
          </a:p>
          <a:p>
            <a:r>
              <a:rPr lang="en-US" dirty="0"/>
              <a:t>A tabular view of the requirements helps you view and assign additional information to them using attributes</a:t>
            </a:r>
          </a:p>
          <a:p>
            <a:endParaRPr lang="en-GB" dirty="0"/>
          </a:p>
        </p:txBody>
      </p:sp>
      <p:sp>
        <p:nvSpPr>
          <p:cNvPr id="2" name="Title 1"/>
          <p:cNvSpPr>
            <a:spLocks noGrp="1"/>
          </p:cNvSpPr>
          <p:nvPr>
            <p:ph type="title"/>
          </p:nvPr>
        </p:nvSpPr>
        <p:spPr/>
        <p:txBody>
          <a:bodyPr/>
          <a:lstStyle/>
          <a:p>
            <a:r>
              <a:rPr lang="en-GB" dirty="0"/>
              <a:t>DVP Team Requirement Module</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620490" y="1639930"/>
            <a:ext cx="10907569" cy="4594646"/>
          </a:xfrm>
        </p:spPr>
      </p:pic>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17</a:t>
            </a:fld>
            <a:endParaRPr lang="en-IN" dirty="0"/>
          </a:p>
        </p:txBody>
      </p:sp>
      <p:sp>
        <p:nvSpPr>
          <p:cNvPr id="6" name="Rectangular Callout 5"/>
          <p:cNvSpPr/>
          <p:nvPr/>
        </p:nvSpPr>
        <p:spPr>
          <a:xfrm>
            <a:off x="3414118" y="2088105"/>
            <a:ext cx="1332163" cy="397042"/>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Heading</a:t>
            </a:r>
          </a:p>
        </p:txBody>
      </p:sp>
      <p:sp>
        <p:nvSpPr>
          <p:cNvPr id="7" name="Rectangular Callout 6"/>
          <p:cNvSpPr/>
          <p:nvPr/>
        </p:nvSpPr>
        <p:spPr>
          <a:xfrm>
            <a:off x="4825977" y="2602452"/>
            <a:ext cx="1332163" cy="397042"/>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Information</a:t>
            </a:r>
          </a:p>
        </p:txBody>
      </p:sp>
      <p:sp>
        <p:nvSpPr>
          <p:cNvPr id="8" name="Rectangular Callout 7"/>
          <p:cNvSpPr/>
          <p:nvPr/>
        </p:nvSpPr>
        <p:spPr>
          <a:xfrm>
            <a:off x="4159895" y="3540973"/>
            <a:ext cx="1332163" cy="397042"/>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Requirement</a:t>
            </a:r>
          </a:p>
        </p:txBody>
      </p:sp>
      <p:sp>
        <p:nvSpPr>
          <p:cNvPr id="9" name="Rectangular Callout 8"/>
          <p:cNvSpPr/>
          <p:nvPr/>
        </p:nvSpPr>
        <p:spPr>
          <a:xfrm>
            <a:off x="7471088" y="1925678"/>
            <a:ext cx="1332163" cy="397042"/>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Attribute</a:t>
            </a:r>
          </a:p>
        </p:txBody>
      </p:sp>
      <p:grpSp>
        <p:nvGrpSpPr>
          <p:cNvPr id="3" name="Group 2"/>
          <p:cNvGrpSpPr/>
          <p:nvPr/>
        </p:nvGrpSpPr>
        <p:grpSpPr>
          <a:xfrm>
            <a:off x="8255471" y="4780601"/>
            <a:ext cx="3188367" cy="1395242"/>
            <a:chOff x="8255471" y="4780601"/>
            <a:chExt cx="3188367" cy="1395242"/>
          </a:xfrm>
        </p:grpSpPr>
        <p:sp>
          <p:nvSpPr>
            <p:cNvPr id="10" name="Rectangle 4"/>
            <p:cNvSpPr>
              <a:spLocks noChangeArrowheads="1"/>
            </p:cNvSpPr>
            <p:nvPr/>
          </p:nvSpPr>
          <p:spPr bwMode="auto">
            <a:xfrm>
              <a:off x="8255471" y="5778801"/>
              <a:ext cx="3188367" cy="397042"/>
            </a:xfrm>
            <a:prstGeom prst="rect">
              <a:avLst/>
            </a:prstGeom>
            <a:solidFill>
              <a:schemeClr val="accent2">
                <a:lumMod val="75000"/>
              </a:schemeClr>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400" kern="0" dirty="0">
                  <a:solidFill>
                    <a:srgbClr val="FFFFFF"/>
                  </a:solidFill>
                  <a:effectLst>
                    <a:outerShdw blurRad="38100" dist="38100" dir="2700000" algn="tl">
                      <a:srgbClr val="000000">
                        <a:alpha val="43137"/>
                      </a:srgbClr>
                    </a:outerShdw>
                  </a:effectLst>
                  <a:cs typeface="Arial" charset="0"/>
                </a:rPr>
                <a:t>Use </a:t>
              </a:r>
              <a:r>
                <a:rPr lang="en-GB" sz="1400" b="1" kern="0" dirty="0">
                  <a:solidFill>
                    <a:srgbClr val="FFFFFF"/>
                  </a:solidFill>
                  <a:effectLst>
                    <a:outerShdw blurRad="38100" dist="38100" dir="2700000" algn="tl">
                      <a:srgbClr val="000000">
                        <a:alpha val="43137"/>
                      </a:srgbClr>
                    </a:outerShdw>
                  </a:effectLst>
                  <a:cs typeface="Arial" charset="0"/>
                </a:rPr>
                <a:t>Control-F</a:t>
              </a:r>
              <a:r>
                <a:rPr lang="en-GB" sz="1400" kern="0" dirty="0">
                  <a:solidFill>
                    <a:srgbClr val="FFFFFF"/>
                  </a:solidFill>
                  <a:effectLst>
                    <a:outerShdw blurRad="38100" dist="38100" dir="2700000" algn="tl">
                      <a:srgbClr val="000000">
                        <a:alpha val="43137"/>
                      </a:srgbClr>
                    </a:outerShdw>
                  </a:effectLst>
                  <a:cs typeface="Arial" charset="0"/>
                </a:rPr>
                <a:t> to find objects</a:t>
              </a:r>
              <a:endParaRPr kumimoji="0" lang="en-GB"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214" y="4780601"/>
              <a:ext cx="2904624" cy="972020"/>
            </a:xfrm>
            <a:prstGeom prst="rect">
              <a:avLst/>
            </a:prstGeom>
          </p:spPr>
        </p:pic>
      </p:grpSp>
      <p:sp>
        <p:nvSpPr>
          <p:cNvPr id="13" name="Rectangular Callout 12"/>
          <p:cNvSpPr/>
          <p:nvPr/>
        </p:nvSpPr>
        <p:spPr>
          <a:xfrm>
            <a:off x="2430333" y="4383559"/>
            <a:ext cx="812598" cy="397042"/>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REQ ID</a:t>
            </a:r>
          </a:p>
        </p:txBody>
      </p:sp>
      <p:sp>
        <p:nvSpPr>
          <p:cNvPr id="14" name="Rectangular Callout 13"/>
          <p:cNvSpPr/>
          <p:nvPr/>
        </p:nvSpPr>
        <p:spPr>
          <a:xfrm>
            <a:off x="3242931" y="5280369"/>
            <a:ext cx="1234355" cy="397042"/>
          </a:xfrm>
          <a:prstGeom prst="wedgeRectCallout">
            <a:avLst>
              <a:gd name="adj1" fmla="val -61974"/>
              <a:gd name="adj2" fmla="val -44618"/>
            </a:avLst>
          </a:prstGeom>
          <a:solidFill>
            <a:schemeClr val="accent2">
              <a:lumMod val="75000"/>
            </a:schemeClr>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Change Bar</a:t>
            </a:r>
          </a:p>
        </p:txBody>
      </p:sp>
    </p:spTree>
    <p:extLst>
      <p:ext uri="{BB962C8B-B14F-4D97-AF65-F5344CB8AC3E}">
        <p14:creationId xmlns:p14="http://schemas.microsoft.com/office/powerpoint/2010/main" val="62064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 Views</a:t>
            </a:r>
          </a:p>
        </p:txBody>
      </p:sp>
      <p:sp>
        <p:nvSpPr>
          <p:cNvPr id="3" name="Content Placeholder 2"/>
          <p:cNvSpPr>
            <a:spLocks noGrp="1"/>
          </p:cNvSpPr>
          <p:nvPr>
            <p:ph idx="1"/>
          </p:nvPr>
        </p:nvSpPr>
        <p:spPr/>
        <p:txBody>
          <a:bodyPr/>
          <a:lstStyle/>
          <a:p>
            <a:r>
              <a:rPr lang="en-GB" dirty="0"/>
              <a:t>A number of pre-defined DOORS views have been created for RMDV</a:t>
            </a:r>
            <a:r>
              <a:rPr lang="en-GB" baseline="30000" dirty="0"/>
              <a:t>2</a:t>
            </a:r>
            <a:r>
              <a:rPr lang="en-GB" dirty="0"/>
              <a:t> to aid the user through the process. </a:t>
            </a:r>
          </a:p>
          <a:p>
            <a:r>
              <a:rPr lang="en-GB" dirty="0"/>
              <a:t>A view is simply a filtered view of the DOORS attributes </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18</a:t>
            </a:fld>
            <a:endParaRPr lang="en-IN"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2855" y="1409604"/>
            <a:ext cx="11273589" cy="2767301"/>
          </a:xfrm>
          <a:prstGeom prst="rect">
            <a:avLst/>
          </a:prstGeom>
        </p:spPr>
      </p:pic>
      <p:grpSp>
        <p:nvGrpSpPr>
          <p:cNvPr id="12" name="Group 11"/>
          <p:cNvGrpSpPr/>
          <p:nvPr/>
        </p:nvGrpSpPr>
        <p:grpSpPr>
          <a:xfrm>
            <a:off x="2243466" y="1270890"/>
            <a:ext cx="9246410" cy="1132063"/>
            <a:chOff x="2424222" y="3206021"/>
            <a:chExt cx="9246410" cy="1132063"/>
          </a:xfrm>
        </p:grpSpPr>
        <p:sp>
          <p:nvSpPr>
            <p:cNvPr id="8" name="Rectangle 4"/>
            <p:cNvSpPr>
              <a:spLocks noChangeArrowheads="1"/>
            </p:cNvSpPr>
            <p:nvPr/>
          </p:nvSpPr>
          <p:spPr bwMode="auto">
            <a:xfrm>
              <a:off x="2424222" y="4126832"/>
              <a:ext cx="9246410" cy="21125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9" name="Rectangular Callout 8"/>
            <p:cNvSpPr/>
            <p:nvPr/>
          </p:nvSpPr>
          <p:spPr>
            <a:xfrm>
              <a:off x="8551600" y="3206021"/>
              <a:ext cx="2336142" cy="768247"/>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Attributes belonging to the </a:t>
              </a:r>
              <a:r>
                <a:rPr lang="en-GB" sz="1400" b="1" kern="0" dirty="0">
                  <a:solidFill>
                    <a:srgbClr val="FFFFFF"/>
                  </a:solidFill>
                  <a:effectLst>
                    <a:outerShdw blurRad="38100" dist="38100" dir="2700000" algn="tl">
                      <a:srgbClr val="000000">
                        <a:alpha val="43137"/>
                      </a:srgbClr>
                    </a:outerShdw>
                  </a:effectLst>
                  <a:cs typeface="Arial" charset="0"/>
                </a:rPr>
                <a:t>Default view</a:t>
              </a:r>
            </a:p>
          </p:txBody>
        </p:sp>
      </p:grpSp>
      <p:grpSp>
        <p:nvGrpSpPr>
          <p:cNvPr id="5" name="Group 4"/>
          <p:cNvGrpSpPr/>
          <p:nvPr/>
        </p:nvGrpSpPr>
        <p:grpSpPr>
          <a:xfrm>
            <a:off x="723012" y="1956385"/>
            <a:ext cx="1988288" cy="1775634"/>
            <a:chOff x="903768" y="3891516"/>
            <a:chExt cx="1988288" cy="1775634"/>
          </a:xfrm>
        </p:grpSpPr>
        <p:sp>
          <p:nvSpPr>
            <p:cNvPr id="10" name="Rectangle 4"/>
            <p:cNvSpPr>
              <a:spLocks noChangeArrowheads="1"/>
            </p:cNvSpPr>
            <p:nvPr/>
          </p:nvSpPr>
          <p:spPr bwMode="auto">
            <a:xfrm>
              <a:off x="903768" y="3891516"/>
              <a:ext cx="1456662" cy="116958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11" name="Rectangular Callout 10"/>
            <p:cNvSpPr/>
            <p:nvPr/>
          </p:nvSpPr>
          <p:spPr>
            <a:xfrm>
              <a:off x="1176148" y="5194970"/>
              <a:ext cx="1715908" cy="472180"/>
            </a:xfrm>
            <a:prstGeom prst="wedgeRectCallout">
              <a:avLst>
                <a:gd name="adj1" fmla="val -20465"/>
                <a:gd name="adj2" fmla="val -68980"/>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View Selection</a:t>
              </a:r>
              <a:endParaRPr lang="en-GB" sz="1400" b="1" kern="0" dirty="0">
                <a:solidFill>
                  <a:srgbClr val="FFFFFF"/>
                </a:solidFill>
                <a:effectLst>
                  <a:outerShdw blurRad="38100" dist="38100" dir="2700000" algn="tl">
                    <a:srgbClr val="000000">
                      <a:alpha val="43137"/>
                    </a:srgbClr>
                  </a:outerShdw>
                </a:effectLst>
                <a:cs typeface="Arial" charset="0"/>
              </a:endParaRPr>
            </a:p>
          </p:txBody>
        </p:sp>
      </p:grpSp>
      <p:graphicFrame>
        <p:nvGraphicFramePr>
          <p:cNvPr id="6" name="Table 5"/>
          <p:cNvGraphicFramePr>
            <a:graphicFrameLocks noGrp="1"/>
          </p:cNvGraphicFramePr>
          <p:nvPr>
            <p:extLst>
              <p:ext uri="{D42A27DB-BD31-4B8C-83A1-F6EECF244321}">
                <p14:modId xmlns:p14="http://schemas.microsoft.com/office/powerpoint/2010/main" val="284988211"/>
              </p:ext>
            </p:extLst>
          </p:nvPr>
        </p:nvGraphicFramePr>
        <p:xfrm>
          <a:off x="1016658" y="3753691"/>
          <a:ext cx="7000949" cy="1854835"/>
        </p:xfrm>
        <a:graphic>
          <a:graphicData uri="http://schemas.openxmlformats.org/drawingml/2006/table">
            <a:tbl>
              <a:tblPr/>
              <a:tblGrid>
                <a:gridCol w="1857485">
                  <a:extLst>
                    <a:ext uri="{9D8B030D-6E8A-4147-A177-3AD203B41FA5}">
                      <a16:colId xmlns:a16="http://schemas.microsoft.com/office/drawing/2014/main" xmlns="" val="3968944596"/>
                    </a:ext>
                  </a:extLst>
                </a:gridCol>
                <a:gridCol w="5143464">
                  <a:extLst>
                    <a:ext uri="{9D8B030D-6E8A-4147-A177-3AD203B41FA5}">
                      <a16:colId xmlns:a16="http://schemas.microsoft.com/office/drawing/2014/main" xmlns="" val="1474734319"/>
                    </a:ext>
                  </a:extLst>
                </a:gridCol>
              </a:tblGrid>
              <a:tr h="200660">
                <a:tc>
                  <a:txBody>
                    <a:bodyPr/>
                    <a:lstStyle/>
                    <a:p>
                      <a:pPr marL="17780" marR="17780">
                        <a:spcAft>
                          <a:spcPts val="0"/>
                        </a:spcAft>
                      </a:pPr>
                      <a:r>
                        <a:rPr lang="en-GB" sz="1100" b="1" kern="1200" dirty="0">
                          <a:solidFill>
                            <a:schemeClr val="bg1"/>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View</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17780" marR="17780">
                        <a:spcAft>
                          <a:spcPts val="0"/>
                        </a:spcAft>
                      </a:pPr>
                      <a:r>
                        <a:rPr lang="en-GB" sz="1100" b="1" kern="1200" dirty="0">
                          <a:solidFill>
                            <a:schemeClr val="bg1"/>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Description</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xmlns="" val="3208677661"/>
                  </a:ext>
                </a:extLst>
              </a:tr>
              <a:tr h="220345">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Standard</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The base DOORS view included with every module</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295779618"/>
                  </a:ext>
                </a:extLst>
              </a:tr>
              <a:tr h="220980">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01 Classification &amp; Targets</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Used for classifying requirements and recording targets</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2248301008"/>
                  </a:ext>
                </a:extLst>
              </a:tr>
              <a:tr h="242570">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02 Test Case</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Shows the 'Assigned Test Cases' against Requirements with links to RQM</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2073125954"/>
                  </a:ext>
                </a:extLst>
              </a:tr>
              <a:tr h="242570">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03 Generic Author</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Shows all the information for creating requirements (programme and generic)</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4015204783"/>
                  </a:ext>
                </a:extLst>
              </a:tr>
              <a:tr h="242570">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04 Generic Comparison</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Shows the generic requirement with its program version (for comparison purposes)</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338326240"/>
                  </a:ext>
                </a:extLst>
              </a:tr>
              <a:tr h="242570">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Default View</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Displays a generic set of attributes for reviewing and authoring requirements</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25472024"/>
                  </a:ext>
                </a:extLst>
              </a:tr>
              <a:tr h="242570">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Display Variants</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17780" marR="17780">
                        <a:spcAft>
                          <a:spcPts val="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Contains the full list of variants and links to RTC Planning tasks (admin view)</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351747505"/>
                  </a:ext>
                </a:extLst>
              </a:tr>
            </a:tbl>
          </a:graphicData>
        </a:graphic>
      </p:graphicFrame>
    </p:spTree>
    <p:extLst>
      <p:ext uri="{BB962C8B-B14F-4D97-AF65-F5344CB8AC3E}">
        <p14:creationId xmlns:p14="http://schemas.microsoft.com/office/powerpoint/2010/main" val="405028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Metrics</a:t>
            </a:r>
          </a:p>
        </p:txBody>
      </p:sp>
      <p:sp>
        <p:nvSpPr>
          <p:cNvPr id="3" name="Content Placeholder 2"/>
          <p:cNvSpPr>
            <a:spLocks noGrp="1"/>
          </p:cNvSpPr>
          <p:nvPr>
            <p:ph idx="1"/>
          </p:nvPr>
        </p:nvSpPr>
        <p:spPr/>
        <p:txBody>
          <a:bodyPr/>
          <a:lstStyle/>
          <a:p>
            <a:r>
              <a:rPr lang="en-GB" dirty="0"/>
              <a:t>Module metrics allows users to check on the status of their DVP completion tasks. </a:t>
            </a:r>
          </a:p>
          <a:p>
            <a:r>
              <a:rPr lang="en-GB" dirty="0"/>
              <a:t>This function can be found on the menu option: </a:t>
            </a:r>
            <a:r>
              <a:rPr lang="en-GB" i="1" dirty="0"/>
              <a:t>RMDV Utilities &gt; RMDV Scripts &gt; User &gt; Module Metrics</a:t>
            </a:r>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19</a:t>
            </a:fld>
            <a:endParaRPr lang="en-IN" dirty="0"/>
          </a:p>
        </p:txBody>
      </p:sp>
      <p:pic>
        <p:nvPicPr>
          <p:cNvPr id="5" name="Picture 4" descr="C:\Users\IBM_ADMIN\Pictures\Captures\ScreenHunter_190 Jun. 20 11.22.jpg"/>
          <p:cNvPicPr/>
          <p:nvPr/>
        </p:nvPicPr>
        <p:blipFill>
          <a:blip r:embed="rId2">
            <a:extLst>
              <a:ext uri="{28A0092B-C50C-407E-A947-70E740481C1C}">
                <a14:useLocalDpi xmlns:a14="http://schemas.microsoft.com/office/drawing/2010/main" val="0"/>
              </a:ext>
            </a:extLst>
          </a:blip>
          <a:srcRect/>
          <a:stretch>
            <a:fillRect/>
          </a:stretch>
        </p:blipFill>
        <p:spPr bwMode="auto">
          <a:xfrm>
            <a:off x="2445843" y="1558450"/>
            <a:ext cx="6302794" cy="3774440"/>
          </a:xfrm>
          <a:prstGeom prst="rect">
            <a:avLst/>
          </a:prstGeom>
          <a:noFill/>
          <a:ln>
            <a:noFill/>
          </a:ln>
        </p:spPr>
      </p:pic>
      <p:sp>
        <p:nvSpPr>
          <p:cNvPr id="6" name="Rectangular Callout 5"/>
          <p:cNvSpPr/>
          <p:nvPr/>
        </p:nvSpPr>
        <p:spPr>
          <a:xfrm>
            <a:off x="1449046" y="5055129"/>
            <a:ext cx="2357405" cy="768247"/>
          </a:xfrm>
          <a:prstGeom prst="wedgeRectCallout">
            <a:avLst>
              <a:gd name="adj1" fmla="val 20304"/>
              <a:gd name="adj2" fmla="val -71748"/>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Number of generic (released) requirements not classified (red bar)</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7" name="Rectangular Callout 6"/>
          <p:cNvSpPr/>
          <p:nvPr/>
        </p:nvSpPr>
        <p:spPr>
          <a:xfrm>
            <a:off x="4303356" y="5055129"/>
            <a:ext cx="1980483" cy="768247"/>
          </a:xfrm>
          <a:prstGeom prst="wedgeRectCallout">
            <a:avLst>
              <a:gd name="adj1" fmla="val -20729"/>
              <a:gd name="adj2" fmla="val -71748"/>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Number of classified requirements without target variants</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8" name="Rectangular Callout 7"/>
          <p:cNvSpPr/>
          <p:nvPr/>
        </p:nvSpPr>
        <p:spPr>
          <a:xfrm>
            <a:off x="6780744" y="5077167"/>
            <a:ext cx="2464798" cy="768247"/>
          </a:xfrm>
          <a:prstGeom prst="wedgeRectCallout">
            <a:avLst>
              <a:gd name="adj1" fmla="val -20729"/>
              <a:gd name="adj2" fmla="val -71748"/>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Number of requirements not synchronised to RTC for test planning</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5165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Schedule</a:t>
            </a:r>
          </a:p>
        </p:txBody>
      </p:sp>
      <p:sp>
        <p:nvSpPr>
          <p:cNvPr id="3" name="Content Placeholder 2"/>
          <p:cNvSpPr>
            <a:spLocks noGrp="1"/>
          </p:cNvSpPr>
          <p:nvPr>
            <p:ph idx="1"/>
          </p:nvPr>
        </p:nvSpPr>
        <p:spPr/>
        <p:txBody>
          <a:bodyPr/>
          <a:lstStyle/>
          <a:p>
            <a:endParaRPr lang="en-GB" sz="1200" dirty="0"/>
          </a:p>
          <a:p>
            <a:r>
              <a:rPr lang="en-GB" sz="1800" dirty="0"/>
              <a:t>09:00 </a:t>
            </a:r>
            <a:r>
              <a:rPr lang="en-GB" sz="1800" b="1" dirty="0"/>
              <a:t>Requirements Management in DOORS</a:t>
            </a:r>
          </a:p>
          <a:p>
            <a:endParaRPr lang="en-GB" sz="1800" dirty="0"/>
          </a:p>
          <a:p>
            <a:r>
              <a:rPr lang="en-GB" sz="1800" dirty="0"/>
              <a:t>10:30-10:45	- Break</a:t>
            </a:r>
          </a:p>
          <a:p>
            <a:endParaRPr lang="en-GB" sz="1800" dirty="0"/>
          </a:p>
          <a:p>
            <a:r>
              <a:rPr lang="en-GB" sz="1800" dirty="0"/>
              <a:t>12:30-13:00 	- Lunch</a:t>
            </a:r>
          </a:p>
          <a:p>
            <a:endParaRPr lang="en-GB" sz="1800" dirty="0"/>
          </a:p>
          <a:p>
            <a:r>
              <a:rPr lang="en-GB" sz="1800" dirty="0"/>
              <a:t>13:00 </a:t>
            </a:r>
            <a:r>
              <a:rPr lang="en-GB" sz="1800" b="1" dirty="0"/>
              <a:t>Verification &amp; Validation in Team Concert and Quality Manager </a:t>
            </a:r>
          </a:p>
          <a:p>
            <a:endParaRPr lang="en-GB" sz="1800" dirty="0"/>
          </a:p>
          <a:p>
            <a:r>
              <a:rPr lang="en-GB" sz="1800" dirty="0"/>
              <a:t>14:15-14:30	 - Break</a:t>
            </a:r>
          </a:p>
          <a:p>
            <a:endParaRPr lang="en-GB" sz="1800" dirty="0"/>
          </a:p>
          <a:p>
            <a:r>
              <a:rPr lang="en-GB" sz="1800" dirty="0"/>
              <a:t>16:00 Finish</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a:t>
            </a:fld>
            <a:endParaRPr lang="en-IN" dirty="0"/>
          </a:p>
        </p:txBody>
      </p:sp>
    </p:spTree>
    <p:extLst>
      <p:ext uri="{BB962C8B-B14F-4D97-AF65-F5344CB8AC3E}">
        <p14:creationId xmlns:p14="http://schemas.microsoft.com/office/powerpoint/2010/main" val="3674247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2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20</a:t>
            </a:fld>
            <a:endParaRPr lang="en-IN" dirty="0"/>
          </a:p>
        </p:txBody>
      </p:sp>
    </p:spTree>
    <p:extLst>
      <p:ext uri="{BB962C8B-B14F-4D97-AF65-F5344CB8AC3E}">
        <p14:creationId xmlns:p14="http://schemas.microsoft.com/office/powerpoint/2010/main" val="361300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3 </a:t>
            </a:r>
            <a:r>
              <a:rPr lang="en-GB" sz="3600" dirty="0"/>
              <a:t>– Classify Requirements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21</a:t>
            </a:fld>
            <a:endParaRPr lang="en-IN" dirty="0"/>
          </a:p>
        </p:txBody>
      </p:sp>
    </p:spTree>
    <p:extLst>
      <p:ext uri="{BB962C8B-B14F-4D97-AF65-F5344CB8AC3E}">
        <p14:creationId xmlns:p14="http://schemas.microsoft.com/office/powerpoint/2010/main" val="300884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Step 1: Classify Requirements</a:t>
            </a:r>
          </a:p>
        </p:txBody>
      </p:sp>
      <p:sp>
        <p:nvSpPr>
          <p:cNvPr id="3" name="Content Placeholder 2"/>
          <p:cNvSpPr>
            <a:spLocks noGrp="1"/>
          </p:cNvSpPr>
          <p:nvPr>
            <p:ph idx="1"/>
          </p:nvPr>
        </p:nvSpPr>
        <p:spPr/>
        <p:txBody>
          <a:bodyPr/>
          <a:lstStyle/>
          <a:p>
            <a:r>
              <a:rPr lang="en-GB" dirty="0"/>
              <a:t>The process flow for classifying requirements in DOORS and sending them to RTC for testing is as follows: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22</a:t>
            </a:fld>
            <a:endParaRPr lang="en-IN" dirty="0"/>
          </a:p>
        </p:txBody>
      </p:sp>
      <p:sp>
        <p:nvSpPr>
          <p:cNvPr id="5" name="Rectangle 4"/>
          <p:cNvSpPr>
            <a:spLocks noChangeArrowheads="1"/>
          </p:cNvSpPr>
          <p:nvPr/>
        </p:nvSpPr>
        <p:spPr bwMode="auto">
          <a:xfrm>
            <a:off x="689934" y="1177615"/>
            <a:ext cx="1874531" cy="4362450"/>
          </a:xfrm>
          <a:prstGeom prst="rect">
            <a:avLst/>
          </a:prstGeom>
          <a:solidFill>
            <a:srgbClr val="CCCCFF"/>
          </a:solidFill>
          <a:ln w="9525">
            <a:solidFill>
              <a:schemeClr val="bg1"/>
            </a:solidFill>
            <a:miter lim="800000"/>
            <a:headEnd/>
            <a:tailEnd/>
          </a:ln>
        </p:spPr>
        <p:txBody>
          <a:bodyPr wrap="none" anchor="ctr"/>
          <a:lstStyle/>
          <a:p>
            <a:pPr algn="ctr"/>
            <a:endParaRPr lang="en-GB" sz="800" dirty="0">
              <a:solidFill>
                <a:schemeClr val="accent3"/>
              </a:solidFill>
            </a:endParaRPr>
          </a:p>
        </p:txBody>
      </p:sp>
      <p:sp>
        <p:nvSpPr>
          <p:cNvPr id="6" name="Rectangle 4"/>
          <p:cNvSpPr>
            <a:spLocks noChangeArrowheads="1"/>
          </p:cNvSpPr>
          <p:nvPr/>
        </p:nvSpPr>
        <p:spPr bwMode="auto">
          <a:xfrm>
            <a:off x="899156" y="1896752"/>
            <a:ext cx="1438275" cy="360363"/>
          </a:xfrm>
          <a:prstGeom prst="rect">
            <a:avLst/>
          </a:prstGeom>
          <a:solidFill>
            <a:srgbClr val="EAEAEA"/>
          </a:solidFill>
          <a:ln w="9525">
            <a:solidFill>
              <a:schemeClr val="tx1"/>
            </a:solidFill>
            <a:miter lim="800000"/>
            <a:headEnd/>
            <a:tailEnd/>
          </a:ln>
        </p:spPr>
        <p:txBody>
          <a:bodyPr wrap="none" anchor="ctr"/>
          <a:lstStyle/>
          <a:p>
            <a:pPr algn="ctr"/>
            <a:r>
              <a:rPr lang="en-GB" sz="800" dirty="0"/>
              <a:t>Select or Author Requirement</a:t>
            </a:r>
          </a:p>
        </p:txBody>
      </p:sp>
      <p:sp>
        <p:nvSpPr>
          <p:cNvPr id="7" name="Rectangle 8"/>
          <p:cNvSpPr>
            <a:spLocks noChangeArrowheads="1"/>
          </p:cNvSpPr>
          <p:nvPr/>
        </p:nvSpPr>
        <p:spPr bwMode="auto">
          <a:xfrm>
            <a:off x="897569" y="1322077"/>
            <a:ext cx="1439862" cy="358775"/>
          </a:xfrm>
          <a:prstGeom prst="rect">
            <a:avLst/>
          </a:prstGeom>
          <a:solidFill>
            <a:srgbClr val="FF9900"/>
          </a:solidFill>
          <a:ln w="9525">
            <a:solidFill>
              <a:schemeClr val="tx1"/>
            </a:solidFill>
            <a:miter lim="800000"/>
            <a:headEnd/>
            <a:tailEnd/>
          </a:ln>
        </p:spPr>
        <p:txBody>
          <a:bodyPr wrap="none" anchor="ctr"/>
          <a:lstStyle/>
          <a:p>
            <a:pPr algn="ctr"/>
            <a:r>
              <a:rPr lang="en-GB" sz="800" dirty="0"/>
              <a:t>Open DOORS Module</a:t>
            </a:r>
          </a:p>
        </p:txBody>
      </p:sp>
      <p:cxnSp>
        <p:nvCxnSpPr>
          <p:cNvPr id="8" name="AutoShape 23"/>
          <p:cNvCxnSpPr>
            <a:cxnSpLocks noChangeShapeType="1"/>
            <a:stCxn id="6" idx="2"/>
            <a:endCxn id="10" idx="0"/>
          </p:cNvCxnSpPr>
          <p:nvPr/>
        </p:nvCxnSpPr>
        <p:spPr bwMode="auto">
          <a:xfrm flipH="1">
            <a:off x="1616707" y="2257115"/>
            <a:ext cx="1587" cy="252933"/>
          </a:xfrm>
          <a:prstGeom prst="straightConnector1">
            <a:avLst/>
          </a:prstGeom>
          <a:noFill/>
          <a:ln w="9525">
            <a:solidFill>
              <a:schemeClr val="tx1"/>
            </a:solidFill>
            <a:round/>
            <a:headEnd/>
            <a:tailEnd type="triangle" w="med" len="med"/>
          </a:ln>
        </p:spPr>
      </p:cxnSp>
      <p:cxnSp>
        <p:nvCxnSpPr>
          <p:cNvPr id="9" name="AutoShape 26"/>
          <p:cNvCxnSpPr>
            <a:cxnSpLocks noChangeShapeType="1"/>
            <a:stCxn id="7" idx="2"/>
            <a:endCxn id="6" idx="0"/>
          </p:cNvCxnSpPr>
          <p:nvPr/>
        </p:nvCxnSpPr>
        <p:spPr bwMode="auto">
          <a:xfrm>
            <a:off x="1618294" y="1680852"/>
            <a:ext cx="0" cy="215900"/>
          </a:xfrm>
          <a:prstGeom prst="straightConnector1">
            <a:avLst/>
          </a:prstGeom>
          <a:noFill/>
          <a:ln w="9525">
            <a:solidFill>
              <a:schemeClr val="tx1"/>
            </a:solidFill>
            <a:round/>
            <a:headEnd/>
            <a:tailEnd type="triangle" w="med" len="med"/>
          </a:ln>
        </p:spPr>
      </p:cxnSp>
      <p:sp>
        <p:nvSpPr>
          <p:cNvPr id="10" name="Rectangle 4"/>
          <p:cNvSpPr>
            <a:spLocks noChangeArrowheads="1"/>
          </p:cNvSpPr>
          <p:nvPr/>
        </p:nvSpPr>
        <p:spPr bwMode="auto">
          <a:xfrm>
            <a:off x="897569" y="2510048"/>
            <a:ext cx="1438275" cy="360362"/>
          </a:xfrm>
          <a:prstGeom prst="rect">
            <a:avLst/>
          </a:prstGeom>
          <a:solidFill>
            <a:srgbClr val="EAEAEA"/>
          </a:solidFill>
          <a:ln w="9525">
            <a:solidFill>
              <a:schemeClr val="tx1"/>
            </a:solidFill>
            <a:miter lim="800000"/>
            <a:headEnd/>
            <a:tailEnd/>
          </a:ln>
        </p:spPr>
        <p:txBody>
          <a:bodyPr wrap="none" anchor="ctr"/>
          <a:lstStyle/>
          <a:p>
            <a:pPr algn="ctr"/>
            <a:r>
              <a:rPr lang="en-GB" sz="800" dirty="0"/>
              <a:t>Classify Requirement</a:t>
            </a:r>
          </a:p>
        </p:txBody>
      </p:sp>
      <p:sp>
        <p:nvSpPr>
          <p:cNvPr id="11" name="Rectangle 4"/>
          <p:cNvSpPr>
            <a:spLocks noChangeArrowheads="1"/>
          </p:cNvSpPr>
          <p:nvPr/>
        </p:nvSpPr>
        <p:spPr bwMode="auto">
          <a:xfrm>
            <a:off x="897569" y="2870088"/>
            <a:ext cx="1438275" cy="360363"/>
          </a:xfrm>
          <a:prstGeom prst="rect">
            <a:avLst/>
          </a:prstGeom>
          <a:solidFill>
            <a:srgbClr val="EAEAEA"/>
          </a:solidFill>
          <a:ln w="9525">
            <a:solidFill>
              <a:schemeClr val="tx1"/>
            </a:solidFill>
            <a:miter lim="800000"/>
            <a:headEnd/>
            <a:tailEnd/>
          </a:ln>
        </p:spPr>
        <p:txBody>
          <a:bodyPr wrap="none" anchor="ctr"/>
          <a:lstStyle/>
          <a:p>
            <a:pPr algn="ctr"/>
            <a:r>
              <a:rPr lang="en-GB" sz="800" dirty="0"/>
              <a:t>Add Variants &amp; Set Targets</a:t>
            </a:r>
          </a:p>
        </p:txBody>
      </p:sp>
      <p:sp>
        <p:nvSpPr>
          <p:cNvPr id="12" name="Rectangle 13"/>
          <p:cNvSpPr>
            <a:spLocks noChangeArrowheads="1"/>
          </p:cNvSpPr>
          <p:nvPr/>
        </p:nvSpPr>
        <p:spPr bwMode="auto">
          <a:xfrm>
            <a:off x="897569" y="3447417"/>
            <a:ext cx="1439862" cy="358775"/>
          </a:xfrm>
          <a:prstGeom prst="rect">
            <a:avLst/>
          </a:prstGeom>
          <a:solidFill>
            <a:srgbClr val="EAEAEA"/>
          </a:solidFill>
          <a:ln w="9525">
            <a:solidFill>
              <a:schemeClr val="tx1"/>
            </a:solidFill>
            <a:miter lim="800000"/>
            <a:headEnd/>
            <a:tailEnd/>
          </a:ln>
        </p:spPr>
        <p:txBody>
          <a:bodyPr wrap="none" anchor="ctr"/>
          <a:lstStyle/>
          <a:p>
            <a:pPr algn="ctr"/>
            <a:r>
              <a:rPr lang="en-GB" sz="800" dirty="0"/>
              <a:t>Synchronise</a:t>
            </a:r>
          </a:p>
          <a:p>
            <a:pPr algn="ctr"/>
            <a:r>
              <a:rPr lang="en-GB" sz="800" dirty="0"/>
              <a:t>Requirements to RTC</a:t>
            </a:r>
          </a:p>
        </p:txBody>
      </p:sp>
      <p:cxnSp>
        <p:nvCxnSpPr>
          <p:cNvPr id="13" name="AutoShape 23"/>
          <p:cNvCxnSpPr>
            <a:cxnSpLocks noChangeShapeType="1"/>
            <a:stCxn id="11" idx="2"/>
            <a:endCxn id="12" idx="0"/>
          </p:cNvCxnSpPr>
          <p:nvPr/>
        </p:nvCxnSpPr>
        <p:spPr bwMode="auto">
          <a:xfrm>
            <a:off x="1616707" y="3230451"/>
            <a:ext cx="793" cy="216966"/>
          </a:xfrm>
          <a:prstGeom prst="straightConnector1">
            <a:avLst/>
          </a:prstGeom>
          <a:noFill/>
          <a:ln w="9525">
            <a:solidFill>
              <a:schemeClr val="tx1"/>
            </a:solidFill>
            <a:round/>
            <a:headEnd/>
            <a:tailEnd type="triangle" w="med" len="med"/>
          </a:ln>
        </p:spPr>
      </p:cxnSp>
      <p:cxnSp>
        <p:nvCxnSpPr>
          <p:cNvPr id="14" name="AutoShape 23"/>
          <p:cNvCxnSpPr>
            <a:cxnSpLocks noChangeShapeType="1"/>
            <a:stCxn id="12" idx="2"/>
            <a:endCxn id="15" idx="1"/>
          </p:cNvCxnSpPr>
          <p:nvPr/>
        </p:nvCxnSpPr>
        <p:spPr bwMode="auto">
          <a:xfrm>
            <a:off x="1617500" y="3806192"/>
            <a:ext cx="794" cy="216769"/>
          </a:xfrm>
          <a:prstGeom prst="straightConnector1">
            <a:avLst/>
          </a:prstGeom>
          <a:noFill/>
          <a:ln w="9525">
            <a:solidFill>
              <a:schemeClr val="tx1"/>
            </a:solidFill>
            <a:round/>
            <a:headEnd/>
            <a:tailEnd type="triangle" w="med" len="med"/>
          </a:ln>
        </p:spPr>
      </p:cxnSp>
      <p:sp>
        <p:nvSpPr>
          <p:cNvPr id="15" name="AutoShape 71"/>
          <p:cNvSpPr>
            <a:spLocks noChangeArrowheads="1"/>
          </p:cNvSpPr>
          <p:nvPr/>
        </p:nvSpPr>
        <p:spPr bwMode="auto">
          <a:xfrm>
            <a:off x="826131" y="4022961"/>
            <a:ext cx="1584325" cy="359295"/>
          </a:xfrm>
          <a:prstGeom prst="flowChartInputOutput">
            <a:avLst/>
          </a:prstGeom>
          <a:solidFill>
            <a:srgbClr val="FFFF99"/>
          </a:solidFill>
          <a:ln w="9525">
            <a:solidFill>
              <a:schemeClr val="tx1"/>
            </a:solidFill>
            <a:miter lim="800000"/>
            <a:headEnd/>
            <a:tailEnd/>
          </a:ln>
        </p:spPr>
        <p:txBody>
          <a:bodyPr wrap="none" anchor="ctr"/>
          <a:lstStyle/>
          <a:p>
            <a:pPr algn="ctr"/>
            <a:r>
              <a:rPr lang="en-GB" sz="800" i="1" dirty="0"/>
              <a:t>Requirements Tasks</a:t>
            </a:r>
          </a:p>
          <a:p>
            <a:pPr algn="ctr"/>
            <a:r>
              <a:rPr lang="en-GB" sz="800" i="1" dirty="0"/>
              <a:t>Created in RTC</a:t>
            </a:r>
          </a:p>
        </p:txBody>
      </p:sp>
      <p:sp>
        <p:nvSpPr>
          <p:cNvPr id="16" name="Rectangle 4"/>
          <p:cNvSpPr>
            <a:spLocks noChangeArrowheads="1"/>
          </p:cNvSpPr>
          <p:nvPr/>
        </p:nvSpPr>
        <p:spPr bwMode="auto">
          <a:xfrm>
            <a:off x="689934" y="5533269"/>
            <a:ext cx="1876120" cy="541784"/>
          </a:xfrm>
          <a:prstGeom prst="rect">
            <a:avLst/>
          </a:prstGeom>
          <a:solidFill>
            <a:srgbClr val="7030A0"/>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b="1" dirty="0">
                <a:solidFill>
                  <a:schemeClr val="bg1"/>
                </a:solidFill>
                <a:effectLst>
                  <a:outerShdw blurRad="38100" dist="38100" dir="2700000" algn="tl">
                    <a:srgbClr val="000000">
                      <a:alpha val="43137"/>
                    </a:srgbClr>
                  </a:outerShdw>
                </a:effectLst>
                <a:cs typeface="+mn-cs"/>
              </a:rPr>
              <a:t>1. Classify Requirements</a:t>
            </a:r>
          </a:p>
        </p:txBody>
      </p:sp>
      <p:grpSp>
        <p:nvGrpSpPr>
          <p:cNvPr id="39" name="Group 38"/>
          <p:cNvGrpSpPr/>
          <p:nvPr/>
        </p:nvGrpSpPr>
        <p:grpSpPr>
          <a:xfrm>
            <a:off x="897568" y="1425064"/>
            <a:ext cx="7964209" cy="1298546"/>
            <a:chOff x="897568" y="1425064"/>
            <a:chExt cx="7964209" cy="1298546"/>
          </a:xfrm>
        </p:grpSpPr>
        <p:sp>
          <p:nvSpPr>
            <p:cNvPr id="17" name="Rectangle 4"/>
            <p:cNvSpPr>
              <a:spLocks noChangeArrowheads="1"/>
            </p:cNvSpPr>
            <p:nvPr/>
          </p:nvSpPr>
          <p:spPr bwMode="auto">
            <a:xfrm>
              <a:off x="3445037" y="1425064"/>
              <a:ext cx="5416740" cy="129854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lang="en-GB" sz="1400" i="1" kern="0" dirty="0">
                  <a:solidFill>
                    <a:srgbClr val="FFFFFF"/>
                  </a:solidFill>
                  <a:effectLst>
                    <a:outerShdw blurRad="38100" dist="38100" dir="2700000" algn="tl">
                      <a:srgbClr val="000000">
                        <a:alpha val="43137"/>
                      </a:srgbClr>
                    </a:outerShdw>
                  </a:effectLst>
                  <a:cs typeface="Arial" charset="0"/>
                </a:rPr>
                <a:t>There are two types of requirements:</a:t>
              </a:r>
            </a:p>
            <a:p>
              <a:pPr marL="342900" marR="0" lvl="0" indent="-342900" defTabSz="914400" eaLnBrk="1" fontAlgn="base" latinLnBrk="0" hangingPunct="1">
                <a:lnSpc>
                  <a:spcPct val="100000"/>
                </a:lnSpc>
                <a:spcBef>
                  <a:spcPct val="0"/>
                </a:spcBef>
                <a:spcAft>
                  <a:spcPct val="0"/>
                </a:spcAft>
                <a:buClrTx/>
                <a:buSzTx/>
                <a:buFont typeface="+mj-lt"/>
                <a:buAutoNum type="arabicPeriod"/>
                <a:tabLst/>
                <a:defRPr/>
              </a:pPr>
              <a:r>
                <a:rPr lang="en-GB" sz="1400" b="1" kern="0" dirty="0">
                  <a:solidFill>
                    <a:srgbClr val="FFFFFF"/>
                  </a:solidFill>
                  <a:effectLst>
                    <a:outerShdw blurRad="38100" dist="38100" dir="2700000" algn="tl">
                      <a:srgbClr val="000000">
                        <a:alpha val="43137"/>
                      </a:srgbClr>
                    </a:outerShdw>
                  </a:effectLst>
                  <a:cs typeface="Arial" charset="0"/>
                </a:rPr>
                <a:t>Generic requirements</a:t>
              </a:r>
              <a:r>
                <a:rPr lang="en-GB" sz="1400" kern="0" dirty="0">
                  <a:solidFill>
                    <a:srgbClr val="FFFFFF"/>
                  </a:solidFill>
                  <a:effectLst>
                    <a:outerShdw blurRad="38100" dist="38100" dir="2700000" algn="tl">
                      <a:srgbClr val="000000">
                        <a:alpha val="43137"/>
                      </a:srgbClr>
                    </a:outerShdw>
                  </a:effectLst>
                  <a:cs typeface="Arial" charset="0"/>
                </a:rPr>
                <a:t>, which are automatically transferred into your requirements module at programme set-up</a:t>
              </a:r>
            </a:p>
            <a:p>
              <a:pPr marL="342900" marR="0" lvl="0" indent="-342900" defTabSz="914400" eaLnBrk="1" fontAlgn="base" latinLnBrk="0" hangingPunct="1">
                <a:lnSpc>
                  <a:spcPct val="100000"/>
                </a:lnSpc>
                <a:spcBef>
                  <a:spcPct val="0"/>
                </a:spcBef>
                <a:spcAft>
                  <a:spcPct val="0"/>
                </a:spcAft>
                <a:buClrTx/>
                <a:buSzTx/>
                <a:buFont typeface="+mj-lt"/>
                <a:buAutoNum type="arabicPeriod"/>
                <a:tabLst/>
                <a:defRPr/>
              </a:pPr>
              <a:r>
                <a:rPr lang="en-GB" sz="1400" b="1" kern="0" dirty="0">
                  <a:solidFill>
                    <a:srgbClr val="FFFFFF"/>
                  </a:solidFill>
                  <a:effectLst>
                    <a:outerShdw blurRad="38100" dist="38100" dir="2700000" algn="tl">
                      <a:srgbClr val="000000">
                        <a:alpha val="43137"/>
                      </a:srgbClr>
                    </a:outerShdw>
                  </a:effectLst>
                  <a:cs typeface="Arial" charset="0"/>
                </a:rPr>
                <a:t>Programme requirements</a:t>
              </a:r>
              <a:r>
                <a:rPr lang="en-GB" sz="1400" kern="0" dirty="0">
                  <a:solidFill>
                    <a:srgbClr val="FFFFFF"/>
                  </a:solidFill>
                  <a:effectLst>
                    <a:outerShdw blurRad="38100" dist="38100" dir="2700000" algn="tl">
                      <a:srgbClr val="000000">
                        <a:alpha val="43137"/>
                      </a:srgbClr>
                    </a:outerShdw>
                  </a:effectLst>
                  <a:cs typeface="Arial" charset="0"/>
                </a:rPr>
                <a:t>, which are authored on the programme </a:t>
              </a:r>
            </a:p>
          </p:txBody>
        </p:sp>
        <p:sp>
          <p:nvSpPr>
            <p:cNvPr id="18" name="Rectangle 4"/>
            <p:cNvSpPr>
              <a:spLocks noChangeArrowheads="1"/>
            </p:cNvSpPr>
            <p:nvPr/>
          </p:nvSpPr>
          <p:spPr bwMode="auto">
            <a:xfrm>
              <a:off x="897568" y="1887779"/>
              <a:ext cx="1438275" cy="367748"/>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9" name="Elbow Connector 18"/>
            <p:cNvCxnSpPr>
              <a:stCxn id="17" idx="1"/>
              <a:endCxn id="18" idx="3"/>
            </p:cNvCxnSpPr>
            <p:nvPr/>
          </p:nvCxnSpPr>
          <p:spPr>
            <a:xfrm flipH="1" flipV="1">
              <a:off x="2335843" y="2071653"/>
              <a:ext cx="1109194" cy="2684"/>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908061" y="2491275"/>
            <a:ext cx="7953716" cy="1636699"/>
            <a:chOff x="908061" y="2491275"/>
            <a:chExt cx="7953716" cy="1636699"/>
          </a:xfrm>
        </p:grpSpPr>
        <p:sp>
          <p:nvSpPr>
            <p:cNvPr id="21" name="Rectangle 4"/>
            <p:cNvSpPr>
              <a:spLocks noChangeArrowheads="1"/>
            </p:cNvSpPr>
            <p:nvPr/>
          </p:nvSpPr>
          <p:spPr bwMode="auto">
            <a:xfrm>
              <a:off x="3445037" y="2973780"/>
              <a:ext cx="5416740" cy="1154194"/>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R="0" lvl="0" defTabSz="914400" eaLnBrk="1" fontAlgn="base" latinLnBrk="0" hangingPunct="1">
                <a:lnSpc>
                  <a:spcPct val="100000"/>
                </a:lnSpc>
                <a:spcBef>
                  <a:spcPct val="0"/>
                </a:spcBef>
                <a:spcAft>
                  <a:spcPct val="0"/>
                </a:spcAft>
                <a:buClrTx/>
                <a:buSzTx/>
                <a:tabLst/>
                <a:defRPr/>
              </a:pPr>
              <a:r>
                <a:rPr lang="en-GB" sz="1400" i="1" kern="0" dirty="0">
                  <a:solidFill>
                    <a:srgbClr val="FFFFFF"/>
                  </a:solidFill>
                  <a:effectLst>
                    <a:outerShdw blurRad="38100" dist="38100" dir="2700000" algn="tl">
                      <a:srgbClr val="000000">
                        <a:alpha val="43137"/>
                      </a:srgbClr>
                    </a:outerShdw>
                  </a:effectLst>
                  <a:cs typeface="Arial" charset="0"/>
                </a:rPr>
                <a:t>Requirements need a classification status and target value:</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b="1" kern="0" dirty="0">
                  <a:solidFill>
                    <a:srgbClr val="FFFFFF"/>
                  </a:solidFill>
                  <a:effectLst>
                    <a:outerShdw blurRad="38100" dist="38100" dir="2700000" algn="tl">
                      <a:srgbClr val="000000">
                        <a:alpha val="43137"/>
                      </a:srgbClr>
                    </a:outerShdw>
                  </a:effectLst>
                  <a:cs typeface="Arial" charset="0"/>
                </a:rPr>
                <a:t>All</a:t>
              </a:r>
              <a:r>
                <a:rPr lang="en-GB" sz="1400" kern="0" dirty="0">
                  <a:solidFill>
                    <a:srgbClr val="FFFFFF"/>
                  </a:solidFill>
                  <a:effectLst>
                    <a:outerShdw blurRad="38100" dist="38100" dir="2700000" algn="tl">
                      <a:srgbClr val="000000">
                        <a:alpha val="43137"/>
                      </a:srgbClr>
                    </a:outerShdw>
                  </a:effectLst>
                  <a:cs typeface="Arial" charset="0"/>
                </a:rPr>
                <a:t> requirements are </a:t>
              </a:r>
              <a:r>
                <a:rPr lang="en-GB" sz="1400" b="1" kern="0" dirty="0">
                  <a:solidFill>
                    <a:srgbClr val="FFFFFF"/>
                  </a:solidFill>
                  <a:effectLst>
                    <a:outerShdw blurRad="38100" dist="38100" dir="2700000" algn="tl">
                      <a:srgbClr val="000000">
                        <a:alpha val="43137"/>
                      </a:srgbClr>
                    </a:outerShdw>
                  </a:effectLst>
                  <a:cs typeface="Arial" charset="0"/>
                </a:rPr>
                <a:t>classified</a:t>
              </a:r>
              <a:r>
                <a:rPr lang="en-GB" sz="1400" kern="0" dirty="0">
                  <a:solidFill>
                    <a:srgbClr val="FFFFFF"/>
                  </a:solidFill>
                  <a:effectLst>
                    <a:outerShdw blurRad="38100" dist="38100" dir="2700000" algn="tl">
                      <a:srgbClr val="000000">
                        <a:alpha val="43137"/>
                      </a:srgbClr>
                    </a:outerShdw>
                  </a:effectLst>
                  <a:cs typeface="Arial" charset="0"/>
                </a:rPr>
                <a:t> for applicability</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kern="0" dirty="0">
                  <a:solidFill>
                    <a:srgbClr val="FFFFFF"/>
                  </a:solidFill>
                  <a:effectLst>
                    <a:outerShdw blurRad="38100" dist="38100" dir="2700000" algn="tl">
                      <a:srgbClr val="000000">
                        <a:alpha val="43137"/>
                      </a:srgbClr>
                    </a:outerShdw>
                  </a:effectLst>
                  <a:cs typeface="Arial" charset="0"/>
                </a:rPr>
                <a:t>Requirements are assigned a </a:t>
              </a:r>
              <a:r>
                <a:rPr lang="en-GB" sz="1400" b="1" kern="0" dirty="0">
                  <a:solidFill>
                    <a:srgbClr val="FFFFFF"/>
                  </a:solidFill>
                  <a:effectLst>
                    <a:outerShdw blurRad="38100" dist="38100" dir="2700000" algn="tl">
                      <a:srgbClr val="000000">
                        <a:alpha val="43137"/>
                      </a:srgbClr>
                    </a:outerShdw>
                  </a:effectLst>
                  <a:cs typeface="Arial" charset="0"/>
                </a:rPr>
                <a:t>target </a:t>
              </a:r>
              <a:r>
                <a:rPr lang="en-GB" sz="1400" kern="0" dirty="0">
                  <a:solidFill>
                    <a:srgbClr val="FFFFFF"/>
                  </a:solidFill>
                  <a:effectLst>
                    <a:outerShdw blurRad="38100" dist="38100" dir="2700000" algn="tl">
                      <a:srgbClr val="000000">
                        <a:alpha val="43137"/>
                      </a:srgbClr>
                    </a:outerShdw>
                  </a:effectLst>
                  <a:cs typeface="Arial" charset="0"/>
                </a:rPr>
                <a:t>for validation testing</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kern="0" dirty="0">
                  <a:solidFill>
                    <a:srgbClr val="FFFFFF"/>
                  </a:solidFill>
                  <a:effectLst>
                    <a:outerShdw blurRad="38100" dist="38100" dir="2700000" algn="tl">
                      <a:srgbClr val="000000">
                        <a:alpha val="43137"/>
                      </a:srgbClr>
                    </a:outerShdw>
                  </a:effectLst>
                  <a:cs typeface="Arial" charset="0"/>
                </a:rPr>
                <a:t>Targets are assigned to specific </a:t>
              </a:r>
              <a:r>
                <a:rPr lang="en-GB" sz="1400" b="1" kern="0" dirty="0">
                  <a:solidFill>
                    <a:srgbClr val="FFFFFF"/>
                  </a:solidFill>
                  <a:effectLst>
                    <a:outerShdw blurRad="38100" dist="38100" dir="2700000" algn="tl">
                      <a:srgbClr val="000000">
                        <a:alpha val="43137"/>
                      </a:srgbClr>
                    </a:outerShdw>
                  </a:effectLst>
                  <a:cs typeface="Arial" charset="0"/>
                </a:rPr>
                <a:t>feature</a:t>
              </a:r>
              <a:r>
                <a:rPr lang="en-GB" sz="1400" kern="0" dirty="0">
                  <a:solidFill>
                    <a:srgbClr val="FFFFFF"/>
                  </a:solidFill>
                  <a:effectLst>
                    <a:outerShdw blurRad="38100" dist="38100" dir="2700000" algn="tl">
                      <a:srgbClr val="000000">
                        <a:alpha val="43137"/>
                      </a:srgbClr>
                    </a:outerShdw>
                  </a:effectLst>
                  <a:cs typeface="Arial" charset="0"/>
                </a:rPr>
                <a:t> </a:t>
              </a:r>
              <a:r>
                <a:rPr lang="en-GB" sz="1400" b="1" kern="0" dirty="0">
                  <a:solidFill>
                    <a:srgbClr val="FFFFFF"/>
                  </a:solidFill>
                  <a:effectLst>
                    <a:outerShdw blurRad="38100" dist="38100" dir="2700000" algn="tl">
                      <a:srgbClr val="000000">
                        <a:alpha val="43137"/>
                      </a:srgbClr>
                    </a:outerShdw>
                  </a:effectLst>
                  <a:cs typeface="Arial" charset="0"/>
                </a:rPr>
                <a:t>variants</a:t>
              </a: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22" name="Rectangle 4"/>
            <p:cNvSpPr>
              <a:spLocks noChangeArrowheads="1"/>
            </p:cNvSpPr>
            <p:nvPr/>
          </p:nvSpPr>
          <p:spPr bwMode="auto">
            <a:xfrm>
              <a:off x="908061" y="2491275"/>
              <a:ext cx="1438275" cy="73917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25" name="Elbow Connector 24"/>
            <p:cNvCxnSpPr>
              <a:stCxn id="21" idx="1"/>
              <a:endCxn id="22" idx="3"/>
            </p:cNvCxnSpPr>
            <p:nvPr/>
          </p:nvCxnSpPr>
          <p:spPr>
            <a:xfrm rot="10800000">
              <a:off x="2346337" y="2860863"/>
              <a:ext cx="1098701" cy="690014"/>
            </a:xfrm>
            <a:prstGeom prst="bentConnector3">
              <a:avLst>
                <a:gd name="adj1" fmla="val 3258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896772" y="3434617"/>
            <a:ext cx="7965797" cy="1839133"/>
            <a:chOff x="895980" y="3433196"/>
            <a:chExt cx="7965797" cy="1839133"/>
          </a:xfrm>
        </p:grpSpPr>
        <p:sp>
          <p:nvSpPr>
            <p:cNvPr id="23" name="Rectangle 4"/>
            <p:cNvSpPr>
              <a:spLocks noChangeArrowheads="1"/>
            </p:cNvSpPr>
            <p:nvPr/>
          </p:nvSpPr>
          <p:spPr bwMode="auto">
            <a:xfrm>
              <a:off x="895980" y="3433196"/>
              <a:ext cx="1438275" cy="37299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24" name="Rectangle 4"/>
            <p:cNvSpPr>
              <a:spLocks noChangeArrowheads="1"/>
            </p:cNvSpPr>
            <p:nvPr/>
          </p:nvSpPr>
          <p:spPr bwMode="auto">
            <a:xfrm>
              <a:off x="3445036" y="4338075"/>
              <a:ext cx="5416741" cy="934254"/>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R="0" lvl="0" defTabSz="914400" eaLnBrk="1" fontAlgn="base" latinLnBrk="0" hangingPunct="1">
                <a:lnSpc>
                  <a:spcPct val="100000"/>
                </a:lnSpc>
                <a:spcBef>
                  <a:spcPct val="0"/>
                </a:spcBef>
                <a:spcAft>
                  <a:spcPct val="0"/>
                </a:spcAft>
                <a:buClrTx/>
                <a:buSzTx/>
                <a:tabLst/>
                <a:defRPr/>
              </a:pPr>
              <a:r>
                <a:rPr lang="en-GB" sz="1400" i="1" kern="0" dirty="0">
                  <a:solidFill>
                    <a:srgbClr val="FFFFFF"/>
                  </a:solidFill>
                  <a:effectLst>
                    <a:outerShdw blurRad="38100" dist="38100" dir="2700000" algn="tl">
                      <a:srgbClr val="000000">
                        <a:alpha val="43137"/>
                      </a:srgbClr>
                    </a:outerShdw>
                  </a:effectLst>
                  <a:cs typeface="Arial" charset="0"/>
                </a:rPr>
                <a:t>Requirements need to be validated through testing:</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kern="0" dirty="0">
                  <a:solidFill>
                    <a:srgbClr val="FFFFFF"/>
                  </a:solidFill>
                  <a:effectLst>
                    <a:outerShdw blurRad="38100" dist="38100" dir="2700000" algn="tl">
                      <a:srgbClr val="000000">
                        <a:alpha val="43137"/>
                      </a:srgbClr>
                    </a:outerShdw>
                  </a:effectLst>
                  <a:cs typeface="Arial" charset="0"/>
                </a:rPr>
                <a:t>Requirements with a valid target, or have been classified as carryover are </a:t>
              </a:r>
              <a:r>
                <a:rPr lang="en-GB" sz="1400" b="1" kern="0" dirty="0">
                  <a:solidFill>
                    <a:srgbClr val="FFFFFF"/>
                  </a:solidFill>
                  <a:effectLst>
                    <a:outerShdw blurRad="38100" dist="38100" dir="2700000" algn="tl">
                      <a:srgbClr val="000000">
                        <a:alpha val="43137"/>
                      </a:srgbClr>
                    </a:outerShdw>
                  </a:effectLst>
                  <a:cs typeface="Arial" charset="0"/>
                </a:rPr>
                <a:t>synchronised</a:t>
              </a:r>
              <a:r>
                <a:rPr lang="en-GB" sz="1400" kern="0" dirty="0">
                  <a:solidFill>
                    <a:srgbClr val="FFFFFF"/>
                  </a:solidFill>
                  <a:effectLst>
                    <a:outerShdw blurRad="38100" dist="38100" dir="2700000" algn="tl">
                      <a:srgbClr val="000000">
                        <a:alpha val="43137"/>
                      </a:srgbClr>
                    </a:outerShdw>
                  </a:effectLst>
                  <a:cs typeface="Arial" charset="0"/>
                </a:rPr>
                <a:t> to RTC for validation by testing</a:t>
              </a:r>
            </a:p>
          </p:txBody>
        </p:sp>
        <p:cxnSp>
          <p:nvCxnSpPr>
            <p:cNvPr id="28" name="Elbow Connector 27"/>
            <p:cNvCxnSpPr>
              <a:stCxn id="24" idx="1"/>
              <a:endCxn id="23" idx="3"/>
            </p:cNvCxnSpPr>
            <p:nvPr/>
          </p:nvCxnSpPr>
          <p:spPr>
            <a:xfrm rot="10800000">
              <a:off x="2334256" y="3619694"/>
              <a:ext cx="1110781" cy="1185508"/>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570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03200" y="533401"/>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a:t>
            </a:r>
            <a:r>
              <a:rPr lang="en-GB" b="1" dirty="0"/>
              <a:t>01 Classification and Targets </a:t>
            </a:r>
            <a:r>
              <a:rPr lang="en-GB" dirty="0"/>
              <a:t>view is </a:t>
            </a:r>
            <a:r>
              <a:rPr lang="en-US" dirty="0"/>
              <a:t>used for </a:t>
            </a:r>
            <a:r>
              <a:rPr lang="en-US" b="1" dirty="0"/>
              <a:t>classifying</a:t>
            </a:r>
            <a:r>
              <a:rPr lang="en-US" dirty="0"/>
              <a:t> requirements and setting </a:t>
            </a:r>
            <a:r>
              <a:rPr lang="en-US" b="1" dirty="0"/>
              <a:t>targets.</a:t>
            </a:r>
          </a:p>
          <a:p>
            <a:r>
              <a:rPr lang="en-US" dirty="0"/>
              <a:t>At set-up, only the </a:t>
            </a:r>
            <a:r>
              <a:rPr lang="en-US" b="1" dirty="0"/>
              <a:t>VAR: Any Vehicle </a:t>
            </a:r>
            <a:r>
              <a:rPr lang="en-US" dirty="0"/>
              <a:t>target</a:t>
            </a:r>
            <a:r>
              <a:rPr lang="en-US" b="1" dirty="0"/>
              <a:t> </a:t>
            </a:r>
            <a:r>
              <a:rPr lang="en-US" dirty="0"/>
              <a:t>is available in the view</a:t>
            </a:r>
            <a:endParaRPr lang="en-GB" dirty="0"/>
          </a:p>
        </p:txBody>
      </p:sp>
      <p:sp>
        <p:nvSpPr>
          <p:cNvPr id="2" name="Title 1"/>
          <p:cNvSpPr>
            <a:spLocks noGrp="1"/>
          </p:cNvSpPr>
          <p:nvPr>
            <p:ph type="title"/>
          </p:nvPr>
        </p:nvSpPr>
        <p:spPr/>
        <p:txBody>
          <a:bodyPr/>
          <a:lstStyle/>
          <a:p>
            <a:r>
              <a:rPr lang="en-GB" dirty="0"/>
              <a:t>Classification and Targets View</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847282" y="1803032"/>
            <a:ext cx="9200413" cy="2706276"/>
          </a:xfrm>
        </p:spPr>
      </p:pic>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23</a:t>
            </a:fld>
            <a:endParaRPr lang="en-IN" dirty="0"/>
          </a:p>
        </p:txBody>
      </p:sp>
      <p:sp>
        <p:nvSpPr>
          <p:cNvPr id="7" name="Rectangular Callout 6"/>
          <p:cNvSpPr/>
          <p:nvPr/>
        </p:nvSpPr>
        <p:spPr>
          <a:xfrm>
            <a:off x="4527990" y="1637930"/>
            <a:ext cx="1715908" cy="472180"/>
          </a:xfrm>
          <a:prstGeom prst="wedgeRectCallout">
            <a:avLst>
              <a:gd name="adj1" fmla="val -21020"/>
              <a:gd name="adj2" fmla="val 70209"/>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Classification state</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8" name="Rectangular Callout 7"/>
          <p:cNvSpPr/>
          <p:nvPr/>
        </p:nvSpPr>
        <p:spPr>
          <a:xfrm>
            <a:off x="6318689" y="1650593"/>
            <a:ext cx="1814333" cy="472180"/>
          </a:xfrm>
          <a:prstGeom prst="wedgeRectCallout">
            <a:avLst>
              <a:gd name="adj1" fmla="val -21020"/>
              <a:gd name="adj2" fmla="val 70209"/>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VAR: Any Vehicle</a:t>
            </a:r>
          </a:p>
        </p:txBody>
      </p:sp>
    </p:spTree>
    <p:extLst>
      <p:ext uri="{BB962C8B-B14F-4D97-AF65-F5344CB8AC3E}">
        <p14:creationId xmlns:p14="http://schemas.microsoft.com/office/powerpoint/2010/main" val="2797682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Add Feature Variants</a:t>
            </a:r>
          </a:p>
        </p:txBody>
      </p:sp>
      <p:sp>
        <p:nvSpPr>
          <p:cNvPr id="3" name="Content Placeholder 2"/>
          <p:cNvSpPr>
            <a:spLocks noGrp="1"/>
          </p:cNvSpPr>
          <p:nvPr>
            <p:ph idx="1"/>
          </p:nvPr>
        </p:nvSpPr>
        <p:spPr>
          <a:xfrm>
            <a:off x="203200" y="533401"/>
            <a:ext cx="4862468" cy="5824539"/>
          </a:xfrm>
        </p:spPr>
        <p:txBody>
          <a:bodyPr/>
          <a:lstStyle/>
          <a:p>
            <a:r>
              <a:rPr lang="en-GB" dirty="0"/>
              <a:t>Requirements can have multiple targets if the requirement target is different for specific feature variants </a:t>
            </a:r>
          </a:p>
          <a:p>
            <a:r>
              <a:rPr lang="en-GB" dirty="0"/>
              <a:t>For example, the </a:t>
            </a:r>
            <a:r>
              <a:rPr lang="en-GB" b="1" dirty="0"/>
              <a:t>kilometres per litre (</a:t>
            </a:r>
            <a:r>
              <a:rPr lang="en-GB" b="1" dirty="0" err="1"/>
              <a:t>kmpl</a:t>
            </a:r>
            <a:r>
              <a:rPr lang="en-GB" b="1" dirty="0"/>
              <a:t>) </a:t>
            </a:r>
            <a:r>
              <a:rPr lang="en-GB" dirty="0"/>
              <a:t>target for engine types is likely to be different</a:t>
            </a:r>
          </a:p>
          <a:p>
            <a:endParaRPr lang="en-GB" dirty="0"/>
          </a:p>
          <a:p>
            <a:r>
              <a:rPr lang="en-GB" dirty="0"/>
              <a:t>Before starting classification, the variants need to be populated into the </a:t>
            </a:r>
            <a:r>
              <a:rPr lang="en-GB" i="1" dirty="0"/>
              <a:t>01</a:t>
            </a:r>
            <a:r>
              <a:rPr lang="en-GB" dirty="0"/>
              <a:t> </a:t>
            </a:r>
            <a:r>
              <a:rPr lang="en-GB" i="1" dirty="0"/>
              <a:t>Classification and Targets</a:t>
            </a:r>
            <a:r>
              <a:rPr lang="en-GB" dirty="0"/>
              <a:t> view. </a:t>
            </a:r>
          </a:p>
          <a:p>
            <a:endParaRPr lang="en-GB" dirty="0"/>
          </a:p>
          <a:p>
            <a:pPr lvl="0"/>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24</a:t>
            </a:fld>
            <a:endParaRPr lang="en-IN" dirty="0"/>
          </a:p>
        </p:txBody>
      </p:sp>
      <p:pic>
        <p:nvPicPr>
          <p:cNvPr id="6"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5255953" y="718571"/>
            <a:ext cx="6236740" cy="1768043"/>
          </a:xfrm>
          <a:prstGeom prst="rect">
            <a:avLst/>
          </a:prstGeom>
          <a:noFill/>
          <a:ln w="9525">
            <a:noFill/>
            <a:miter lim="800000"/>
            <a:headEnd/>
            <a:tailEnd/>
          </a:ln>
        </p:spPr>
      </p:pic>
      <p:sp>
        <p:nvSpPr>
          <p:cNvPr id="11" name="Rectangle 4"/>
          <p:cNvSpPr>
            <a:spLocks noChangeArrowheads="1"/>
          </p:cNvSpPr>
          <p:nvPr/>
        </p:nvSpPr>
        <p:spPr bwMode="auto">
          <a:xfrm>
            <a:off x="6154395" y="5294554"/>
            <a:ext cx="5390357" cy="1047322"/>
          </a:xfrm>
          <a:prstGeom prst="rec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indent="-285750" fontAlgn="base">
              <a:spcBef>
                <a:spcPct val="0"/>
              </a:spcBef>
              <a:spcAft>
                <a:spcPct val="0"/>
              </a:spcAft>
              <a:buFont typeface="Arial" panose="020B0604020202020204" pitchFamily="34" charset="0"/>
              <a:buChar char="•"/>
            </a:pPr>
            <a:r>
              <a:rPr lang="en-GB" sz="1400" kern="0" dirty="0">
                <a:solidFill>
                  <a:srgbClr val="FFFFFF"/>
                </a:solidFill>
                <a:effectLst>
                  <a:outerShdw blurRad="38100" dist="38100" dir="2700000" algn="tl">
                    <a:srgbClr val="000000">
                      <a:alpha val="43137"/>
                    </a:srgbClr>
                  </a:outerShdw>
                </a:effectLst>
                <a:cs typeface="Arial" charset="0"/>
              </a:rPr>
              <a:t>Variants are populated from the Variants module which is created at programme start</a:t>
            </a:r>
          </a:p>
          <a:p>
            <a:pPr marL="285750" indent="-285750" fontAlgn="base">
              <a:spcBef>
                <a:spcPct val="0"/>
              </a:spcBef>
              <a:spcAft>
                <a:spcPct val="0"/>
              </a:spcAft>
              <a:buFont typeface="Arial" panose="020B0604020202020204" pitchFamily="34" charset="0"/>
              <a:buChar char="•"/>
            </a:pPr>
            <a:r>
              <a:rPr lang="en-GB" sz="1400" kern="0" dirty="0">
                <a:solidFill>
                  <a:srgbClr val="FFFFFF"/>
                </a:solidFill>
                <a:effectLst>
                  <a:outerShdw blurRad="38100" dist="38100" dir="2700000" algn="tl">
                    <a:srgbClr val="000000">
                      <a:alpha val="43137"/>
                    </a:srgbClr>
                  </a:outerShdw>
                </a:effectLst>
                <a:cs typeface="Arial" charset="0"/>
              </a:rPr>
              <a:t>If you need to test for additional feature variants then these can be requested from the </a:t>
            </a:r>
            <a:r>
              <a:rPr lang="en-GB" sz="1400" i="1" kern="0" dirty="0">
                <a:solidFill>
                  <a:srgbClr val="FFFFFF"/>
                </a:solidFill>
                <a:effectLst>
                  <a:outerShdw blurRad="38100" dist="38100" dir="2700000" algn="tl">
                    <a:srgbClr val="000000">
                      <a:alpha val="43137"/>
                    </a:srgbClr>
                  </a:outerShdw>
                </a:effectLst>
                <a:cs typeface="Arial" charset="0"/>
              </a:rPr>
              <a:t>RMDV</a:t>
            </a:r>
            <a:r>
              <a:rPr lang="en-GB" sz="1400" i="1" kern="0" baseline="30000" dirty="0">
                <a:solidFill>
                  <a:srgbClr val="FFFFFF"/>
                </a:solidFill>
                <a:effectLst>
                  <a:outerShdw blurRad="38100" dist="38100" dir="2700000" algn="tl">
                    <a:srgbClr val="000000">
                      <a:alpha val="43137"/>
                    </a:srgbClr>
                  </a:outerShdw>
                </a:effectLst>
                <a:cs typeface="Arial" charset="0"/>
              </a:rPr>
              <a:t>2</a:t>
            </a:r>
            <a:r>
              <a:rPr lang="en-GB" sz="1400" i="1" kern="0" dirty="0">
                <a:solidFill>
                  <a:srgbClr val="FFFFFF"/>
                </a:solidFill>
                <a:effectLst>
                  <a:outerShdw blurRad="38100" dist="38100" dir="2700000" algn="tl">
                    <a:srgbClr val="000000">
                      <a:alpha val="43137"/>
                    </a:srgbClr>
                  </a:outerShdw>
                </a:effectLst>
                <a:cs typeface="Arial" charset="0"/>
              </a:rPr>
              <a:t> Administration </a:t>
            </a:r>
            <a:r>
              <a:rPr lang="en-GB" sz="1400" kern="0" dirty="0">
                <a:solidFill>
                  <a:srgbClr val="FFFFFF"/>
                </a:solidFill>
                <a:effectLst>
                  <a:outerShdw blurRad="38100" dist="38100" dir="2700000" algn="tl">
                    <a:srgbClr val="000000">
                      <a:alpha val="43137"/>
                    </a:srgbClr>
                  </a:outerShdw>
                </a:effectLst>
                <a:cs typeface="Arial" charset="0"/>
              </a:rPr>
              <a:t>team</a:t>
            </a:r>
          </a:p>
        </p:txBody>
      </p:sp>
      <p:grpSp>
        <p:nvGrpSpPr>
          <p:cNvPr id="30" name="Group 29"/>
          <p:cNvGrpSpPr/>
          <p:nvPr/>
        </p:nvGrpSpPr>
        <p:grpSpPr>
          <a:xfrm>
            <a:off x="3232297" y="1552350"/>
            <a:ext cx="8633640" cy="2257410"/>
            <a:chOff x="3232297" y="1552350"/>
            <a:chExt cx="8633640" cy="225741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4322" y="2703032"/>
              <a:ext cx="3118369" cy="1106728"/>
            </a:xfrm>
            <a:prstGeom prst="rect">
              <a:avLst/>
            </a:prstGeom>
          </p:spPr>
        </p:pic>
        <p:grpSp>
          <p:nvGrpSpPr>
            <p:cNvPr id="12" name="Group 11"/>
            <p:cNvGrpSpPr/>
            <p:nvPr/>
          </p:nvGrpSpPr>
          <p:grpSpPr>
            <a:xfrm>
              <a:off x="3232297" y="2675458"/>
              <a:ext cx="8260394" cy="1085315"/>
              <a:chOff x="4231757" y="922031"/>
              <a:chExt cx="8260394" cy="1085315"/>
            </a:xfrm>
          </p:grpSpPr>
          <p:sp>
            <p:nvSpPr>
              <p:cNvPr id="13" name="Rectangle 4"/>
              <p:cNvSpPr>
                <a:spLocks noChangeArrowheads="1"/>
              </p:cNvSpPr>
              <p:nvPr/>
            </p:nvSpPr>
            <p:spPr bwMode="auto">
              <a:xfrm>
                <a:off x="4231757" y="1106085"/>
                <a:ext cx="4630019" cy="712080"/>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b="1" dirty="0">
                    <a:solidFill>
                      <a:schemeClr val="bg1"/>
                    </a:solidFill>
                    <a:effectLst>
                      <a:outerShdw blurRad="38100" dist="38100" dir="2700000" algn="tl">
                        <a:srgbClr val="000000">
                          <a:alpha val="43137"/>
                        </a:srgbClr>
                      </a:outerShdw>
                    </a:effectLst>
                  </a:rPr>
                  <a:t>Select</a:t>
                </a:r>
                <a:r>
                  <a:rPr lang="en-GB" sz="1400" dirty="0">
                    <a:solidFill>
                      <a:schemeClr val="bg1"/>
                    </a:solidFill>
                    <a:effectLst>
                      <a:outerShdw blurRad="38100" dist="38100" dir="2700000" algn="tl">
                        <a:srgbClr val="000000">
                          <a:alpha val="43137"/>
                        </a:srgbClr>
                      </a:outerShdw>
                    </a:effectLst>
                  </a:rPr>
                  <a:t> from the menu: </a:t>
                </a:r>
                <a:r>
                  <a:rPr lang="en-GB" sz="1400" i="1" dirty="0">
                    <a:solidFill>
                      <a:schemeClr val="bg1"/>
                    </a:solidFill>
                    <a:effectLst>
                      <a:outerShdw blurRad="38100" dist="38100" dir="2700000" algn="tl">
                        <a:srgbClr val="000000">
                          <a:alpha val="43137"/>
                        </a:srgbClr>
                      </a:outerShdw>
                    </a:effectLst>
                  </a:rPr>
                  <a:t>RMDV Utilities &gt; RMDV Scripts &gt; User &gt; Add Variants to Classification View </a:t>
                </a:r>
              </a:p>
            </p:txBody>
          </p:sp>
          <p:sp>
            <p:nvSpPr>
              <p:cNvPr id="14" name="Rectangle 4"/>
              <p:cNvSpPr>
                <a:spLocks noChangeArrowheads="1"/>
              </p:cNvSpPr>
              <p:nvPr/>
            </p:nvSpPr>
            <p:spPr bwMode="auto">
              <a:xfrm>
                <a:off x="9373782" y="922031"/>
                <a:ext cx="3118369" cy="1085315"/>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5" name="Elbow Connector 18"/>
              <p:cNvCxnSpPr>
                <a:stCxn id="13" idx="3"/>
                <a:endCxn id="14" idx="1"/>
              </p:cNvCxnSpPr>
              <p:nvPr/>
            </p:nvCxnSpPr>
            <p:spPr>
              <a:xfrm>
                <a:off x="8861776" y="1462125"/>
                <a:ext cx="512006" cy="2564"/>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0" name="Curved Left Arrow 9"/>
            <p:cNvSpPr/>
            <p:nvPr/>
          </p:nvSpPr>
          <p:spPr>
            <a:xfrm>
              <a:off x="11322693" y="1552350"/>
              <a:ext cx="543244" cy="1625840"/>
            </a:xfrm>
            <a:prstGeom prst="curvedLeftArrow">
              <a:avLst>
                <a:gd name="adj1" fmla="val 60545"/>
                <a:gd name="adj2" fmla="val 123405"/>
                <a:gd name="adj3" fmla="val 65866"/>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p:txBody>
        </p:sp>
      </p:grpSp>
      <p:grpSp>
        <p:nvGrpSpPr>
          <p:cNvPr id="31" name="Group 30"/>
          <p:cNvGrpSpPr/>
          <p:nvPr/>
        </p:nvGrpSpPr>
        <p:grpSpPr>
          <a:xfrm>
            <a:off x="3232297" y="3394608"/>
            <a:ext cx="8633640" cy="1625958"/>
            <a:chOff x="3232297" y="3394608"/>
            <a:chExt cx="8633640" cy="1625958"/>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374322" y="3967549"/>
              <a:ext cx="3118370" cy="970965"/>
            </a:xfrm>
            <a:prstGeom prst="rect">
              <a:avLst/>
            </a:prstGeom>
          </p:spPr>
        </p:pic>
        <p:sp>
          <p:nvSpPr>
            <p:cNvPr id="8" name="Rectangle 4"/>
            <p:cNvSpPr>
              <a:spLocks noChangeArrowheads="1"/>
            </p:cNvSpPr>
            <p:nvPr/>
          </p:nvSpPr>
          <p:spPr bwMode="auto">
            <a:xfrm>
              <a:off x="9186532" y="4501336"/>
              <a:ext cx="2358220" cy="336480"/>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9" name="Curved Left Arrow 8"/>
            <p:cNvSpPr/>
            <p:nvPr/>
          </p:nvSpPr>
          <p:spPr>
            <a:xfrm>
              <a:off x="11322693" y="3394608"/>
              <a:ext cx="543244" cy="1543906"/>
            </a:xfrm>
            <a:prstGeom prst="curvedLeftArrow">
              <a:avLst>
                <a:gd name="adj1" fmla="val 60545"/>
                <a:gd name="adj2" fmla="val 123405"/>
                <a:gd name="adj3" fmla="val 65866"/>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p:txBody>
        </p:sp>
        <p:grpSp>
          <p:nvGrpSpPr>
            <p:cNvPr id="22" name="Group 21"/>
            <p:cNvGrpSpPr/>
            <p:nvPr/>
          </p:nvGrpSpPr>
          <p:grpSpPr>
            <a:xfrm>
              <a:off x="3232297" y="4308486"/>
              <a:ext cx="5954235" cy="712080"/>
              <a:chOff x="4132521" y="1141278"/>
              <a:chExt cx="5954235" cy="712080"/>
            </a:xfrm>
          </p:grpSpPr>
          <p:sp>
            <p:nvSpPr>
              <p:cNvPr id="23" name="Rectangle 4"/>
              <p:cNvSpPr>
                <a:spLocks noChangeArrowheads="1"/>
              </p:cNvSpPr>
              <p:nvPr/>
            </p:nvSpPr>
            <p:spPr bwMode="auto">
              <a:xfrm>
                <a:off x="4132521" y="1141278"/>
                <a:ext cx="4728364" cy="712080"/>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dirty="0">
                    <a:solidFill>
                      <a:schemeClr val="bg1"/>
                    </a:solidFill>
                    <a:effectLst>
                      <a:outerShdw blurRad="38100" dist="38100" dir="2700000" algn="tl">
                        <a:srgbClr val="000000">
                          <a:alpha val="43137"/>
                        </a:srgbClr>
                      </a:outerShdw>
                    </a:effectLst>
                  </a:rPr>
                  <a:t>The </a:t>
                </a:r>
                <a:r>
                  <a:rPr lang="en-GB" sz="1400" b="1" dirty="0">
                    <a:solidFill>
                      <a:schemeClr val="bg1"/>
                    </a:solidFill>
                    <a:effectLst>
                      <a:outerShdw blurRad="38100" dist="38100" dir="2700000" algn="tl">
                        <a:srgbClr val="000000">
                          <a:alpha val="43137"/>
                        </a:srgbClr>
                      </a:outerShdw>
                    </a:effectLst>
                  </a:rPr>
                  <a:t>variant</a:t>
                </a:r>
                <a:r>
                  <a:rPr lang="en-GB" sz="1400" dirty="0">
                    <a:solidFill>
                      <a:schemeClr val="bg1"/>
                    </a:solidFill>
                    <a:effectLst>
                      <a:outerShdw blurRad="38100" dist="38100" dir="2700000" algn="tl">
                        <a:srgbClr val="000000">
                          <a:alpha val="43137"/>
                        </a:srgbClr>
                      </a:outerShdw>
                    </a:effectLst>
                  </a:rPr>
                  <a:t> attribute columns are auto-populated. (This list can be amended to add/ remove variants as required)</a:t>
                </a:r>
                <a:endParaRPr lang="en-GB" sz="1400" i="1" dirty="0">
                  <a:solidFill>
                    <a:schemeClr val="bg1"/>
                  </a:solidFill>
                  <a:effectLst>
                    <a:outerShdw blurRad="38100" dist="38100" dir="2700000" algn="tl">
                      <a:srgbClr val="000000">
                        <a:alpha val="43137"/>
                      </a:srgbClr>
                    </a:outerShdw>
                  </a:effectLst>
                </a:endParaRPr>
              </a:p>
            </p:txBody>
          </p:sp>
          <p:cxnSp>
            <p:nvCxnSpPr>
              <p:cNvPr id="25" name="Elbow Connector 18"/>
              <p:cNvCxnSpPr>
                <a:stCxn id="23" idx="3"/>
                <a:endCxn id="8" idx="1"/>
              </p:cNvCxnSpPr>
              <p:nvPr/>
            </p:nvCxnSpPr>
            <p:spPr>
              <a:xfrm>
                <a:off x="8860885" y="1497318"/>
                <a:ext cx="1225871" cy="5050"/>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56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Changing and Saving the 01 Classification and Targets View</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3036" y="1538061"/>
            <a:ext cx="4009607" cy="4370626"/>
          </a:xfrm>
        </p:spPr>
      </p:pic>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25</a:t>
            </a:fld>
            <a:endParaRPr lang="en-IN" dirty="0"/>
          </a:p>
        </p:txBody>
      </p:sp>
      <p:sp>
        <p:nvSpPr>
          <p:cNvPr id="6" name="Content Placeholder 2"/>
          <p:cNvSpPr txBox="1">
            <a:spLocks/>
          </p:cNvSpPr>
          <p:nvPr/>
        </p:nvSpPr>
        <p:spPr bwMode="auto">
          <a:xfrm>
            <a:off x="203200" y="533401"/>
            <a:ext cx="6644167"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As a housekeeping exercise, the attribute columns in the view can be re-ordered, removed, added, or changed in width</a:t>
            </a:r>
          </a:p>
          <a:p>
            <a:endParaRPr lang="en-GB" dirty="0"/>
          </a:p>
          <a:p>
            <a:r>
              <a:rPr lang="en-GB" b="1" dirty="0"/>
              <a:t>Remove</a:t>
            </a:r>
            <a:r>
              <a:rPr lang="en-GB" dirty="0"/>
              <a:t> an attribute column by </a:t>
            </a:r>
            <a:r>
              <a:rPr lang="en-GB" i="1" dirty="0"/>
              <a:t>right-clicking</a:t>
            </a:r>
            <a:r>
              <a:rPr lang="en-GB" dirty="0"/>
              <a:t> on the variant column name and select: </a:t>
            </a:r>
            <a:r>
              <a:rPr lang="en-GB" i="1" dirty="0"/>
              <a:t>Remove</a:t>
            </a:r>
          </a:p>
          <a:p>
            <a:endParaRPr lang="en-GB" dirty="0"/>
          </a:p>
          <a:p>
            <a:pPr lvl="0"/>
            <a:r>
              <a:rPr lang="en-GB" b="1" dirty="0"/>
              <a:t>Add</a:t>
            </a:r>
            <a:r>
              <a:rPr lang="en-GB" dirty="0"/>
              <a:t> an attribute column by selecting from the menu: </a:t>
            </a:r>
            <a:r>
              <a:rPr lang="en-GB" i="1" dirty="0"/>
              <a:t>Insert &gt; Column</a:t>
            </a:r>
            <a:endParaRPr lang="en-GB" dirty="0"/>
          </a:p>
          <a:p>
            <a:pPr lvl="1"/>
            <a:r>
              <a:rPr lang="en-GB" dirty="0"/>
              <a:t>From the drop-down list, select the required variant (i.e. </a:t>
            </a:r>
            <a:r>
              <a:rPr lang="en-GB" b="1" dirty="0"/>
              <a:t>VAR: XXX</a:t>
            </a:r>
            <a:r>
              <a:rPr lang="en-GB" dirty="0"/>
              <a:t>) and </a:t>
            </a:r>
            <a:r>
              <a:rPr lang="en-GB" b="1" dirty="0"/>
              <a:t>Insert</a:t>
            </a:r>
            <a:r>
              <a:rPr lang="en-GB" dirty="0"/>
              <a:t> it into the view</a:t>
            </a:r>
          </a:p>
          <a:p>
            <a:pPr marL="0" indent="0">
              <a:buNone/>
            </a:pPr>
            <a:endParaRPr lang="en-GB" dirty="0"/>
          </a:p>
          <a:p>
            <a:r>
              <a:rPr lang="en-GB" dirty="0"/>
              <a:t>Modified views need to be </a:t>
            </a:r>
            <a:r>
              <a:rPr lang="en-GB" b="1" dirty="0"/>
              <a:t>saved</a:t>
            </a:r>
            <a:r>
              <a:rPr lang="en-GB" dirty="0"/>
              <a:t> to preserve the changes</a:t>
            </a:r>
          </a:p>
          <a:p>
            <a:pPr lvl="1"/>
            <a:r>
              <a:rPr lang="en-GB" dirty="0"/>
              <a:t>To </a:t>
            </a:r>
            <a:r>
              <a:rPr lang="en-GB" b="1" dirty="0"/>
              <a:t>save</a:t>
            </a:r>
            <a:r>
              <a:rPr lang="en-GB" dirty="0"/>
              <a:t> a view, select: </a:t>
            </a:r>
            <a:r>
              <a:rPr lang="en-GB" i="1" dirty="0"/>
              <a:t>View &gt; Save As – Click OK</a:t>
            </a:r>
            <a:endParaRPr lang="en-GB" dirty="0"/>
          </a:p>
          <a:p>
            <a:endParaRPr lang="en-GB" dirty="0"/>
          </a:p>
          <a:p>
            <a:endParaRPr lang="en-GB" dirty="0"/>
          </a:p>
          <a:p>
            <a:endParaRPr lang="en-GB" dirty="0"/>
          </a:p>
          <a:p>
            <a:endParaRPr lang="en-GB" dirty="0"/>
          </a:p>
        </p:txBody>
      </p:sp>
      <p:sp>
        <p:nvSpPr>
          <p:cNvPr id="7" name="Rectangular Callout 6"/>
          <p:cNvSpPr/>
          <p:nvPr/>
        </p:nvSpPr>
        <p:spPr>
          <a:xfrm>
            <a:off x="8307051" y="1114425"/>
            <a:ext cx="1698189" cy="407988"/>
          </a:xfrm>
          <a:prstGeom prst="wedgeRectCallout">
            <a:avLst>
              <a:gd name="adj1" fmla="val -20833"/>
              <a:gd name="adj2" fmla="val 74173"/>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View &gt; Save As</a:t>
            </a:r>
          </a:p>
        </p:txBody>
      </p:sp>
    </p:spTree>
    <p:extLst>
      <p:ext uri="{BB962C8B-B14F-4D97-AF65-F5344CB8AC3E}">
        <p14:creationId xmlns:p14="http://schemas.microsoft.com/office/powerpoint/2010/main" val="244644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Classify Requirement</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26</a:t>
            </a:fld>
            <a:endParaRPr lang="en-IN" dirty="0"/>
          </a:p>
        </p:txBody>
      </p:sp>
      <p:sp>
        <p:nvSpPr>
          <p:cNvPr id="3" name="Content Placeholder 2"/>
          <p:cNvSpPr>
            <a:spLocks noGrp="1"/>
          </p:cNvSpPr>
          <p:nvPr>
            <p:ph idx="1"/>
          </p:nvPr>
        </p:nvSpPr>
        <p:spPr/>
        <p:txBody>
          <a:bodyPr/>
          <a:lstStyle/>
          <a:p>
            <a:r>
              <a:rPr lang="en-GB" dirty="0"/>
              <a:t>Classification is undertaken to review all the requirements in the module so only those applicable to the programme are accepted</a:t>
            </a:r>
          </a:p>
          <a:p>
            <a:r>
              <a:rPr lang="en-US" dirty="0"/>
              <a:t>Requirements are classified into the following states:</a:t>
            </a:r>
            <a:endParaRPr lang="en-GB"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90551" y="1360967"/>
            <a:ext cx="10855910" cy="2952106"/>
          </a:xfrm>
          <a:prstGeom prst="rect">
            <a:avLst/>
          </a:prstGeom>
        </p:spPr>
      </p:pic>
      <p:sp>
        <p:nvSpPr>
          <p:cNvPr id="8" name="Rectangle 4"/>
          <p:cNvSpPr>
            <a:spLocks noChangeArrowheads="1"/>
          </p:cNvSpPr>
          <p:nvPr/>
        </p:nvSpPr>
        <p:spPr bwMode="auto">
          <a:xfrm>
            <a:off x="9080205" y="3105438"/>
            <a:ext cx="1488566" cy="96683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9" name="Rectangle 4"/>
          <p:cNvSpPr>
            <a:spLocks noChangeArrowheads="1"/>
          </p:cNvSpPr>
          <p:nvPr/>
        </p:nvSpPr>
        <p:spPr bwMode="auto">
          <a:xfrm>
            <a:off x="690551" y="4543495"/>
            <a:ext cx="5859105" cy="1688720"/>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lvl="0" indent="-285750" fontAlgn="base">
              <a:spcBef>
                <a:spcPct val="0"/>
              </a:spcBef>
              <a:spcAft>
                <a:spcPct val="0"/>
              </a:spcAft>
              <a:buFont typeface="Arial" panose="020B0604020202020204" pitchFamily="34" charset="0"/>
              <a:buChar char="•"/>
              <a:defRPr/>
            </a:pPr>
            <a:r>
              <a:rPr lang="en-US" sz="1400" b="1" kern="0" dirty="0">
                <a:solidFill>
                  <a:srgbClr val="FFFFFF"/>
                </a:solidFill>
                <a:effectLst>
                  <a:outerShdw blurRad="38100" dist="38100" dir="2700000" algn="tl">
                    <a:srgbClr val="000000">
                      <a:alpha val="43137"/>
                    </a:srgbClr>
                  </a:outerShdw>
                </a:effectLst>
                <a:cs typeface="Arial" charset="0"/>
              </a:rPr>
              <a:t>Meet</a:t>
            </a:r>
            <a:r>
              <a:rPr lang="en-US" sz="1400" kern="0" dirty="0">
                <a:solidFill>
                  <a:srgbClr val="FFFFFF"/>
                </a:solidFill>
                <a:effectLst>
                  <a:outerShdw blurRad="38100" dist="38100" dir="2700000" algn="tl">
                    <a:srgbClr val="000000">
                      <a:alpha val="43137"/>
                    </a:srgbClr>
                  </a:outerShdw>
                </a:effectLst>
                <a:cs typeface="Arial" charset="0"/>
              </a:rPr>
              <a:t> - Requirement will be met by the owner</a:t>
            </a:r>
          </a:p>
          <a:p>
            <a:pPr marL="285750" lvl="0" indent="-285750" fontAlgn="base">
              <a:spcBef>
                <a:spcPct val="0"/>
              </a:spcBef>
              <a:spcAft>
                <a:spcPct val="0"/>
              </a:spcAft>
              <a:buFont typeface="Arial" panose="020B0604020202020204" pitchFamily="34" charset="0"/>
              <a:buChar char="•"/>
              <a:defRPr/>
            </a:pPr>
            <a:endParaRPr lang="en-US" sz="1400" kern="0" dirty="0">
              <a:solidFill>
                <a:srgbClr val="FFFFFF"/>
              </a:solidFill>
              <a:effectLst>
                <a:outerShdw blurRad="38100" dist="38100" dir="2700000" algn="tl">
                  <a:srgbClr val="000000">
                    <a:alpha val="43137"/>
                  </a:srgbClr>
                </a:outerShdw>
              </a:effectLst>
              <a:cs typeface="Arial" charset="0"/>
            </a:endParaRPr>
          </a:p>
          <a:p>
            <a:pPr marL="285750" lvl="0" indent="-285750" fontAlgn="base">
              <a:spcBef>
                <a:spcPct val="0"/>
              </a:spcBef>
              <a:spcAft>
                <a:spcPct val="0"/>
              </a:spcAft>
              <a:buFont typeface="Arial" panose="020B0604020202020204" pitchFamily="34" charset="0"/>
              <a:buChar char="•"/>
              <a:defRPr/>
            </a:pPr>
            <a:r>
              <a:rPr lang="en-US" sz="1400" b="1" kern="0" dirty="0">
                <a:solidFill>
                  <a:srgbClr val="FFFFFF"/>
                </a:solidFill>
                <a:effectLst>
                  <a:outerShdw blurRad="38100" dist="38100" dir="2700000" algn="tl">
                    <a:srgbClr val="000000">
                      <a:alpha val="43137"/>
                    </a:srgbClr>
                  </a:outerShdw>
                </a:effectLst>
                <a:cs typeface="Arial" charset="0"/>
              </a:rPr>
              <a:t>Carryover</a:t>
            </a:r>
            <a:r>
              <a:rPr lang="en-US" sz="1400" kern="0" dirty="0">
                <a:solidFill>
                  <a:srgbClr val="FFFFFF"/>
                </a:solidFill>
                <a:effectLst>
                  <a:outerShdw blurRad="38100" dist="38100" dir="2700000" algn="tl">
                    <a:srgbClr val="000000">
                      <a:alpha val="43137"/>
                    </a:srgbClr>
                  </a:outerShdw>
                </a:effectLst>
                <a:cs typeface="Arial" charset="0"/>
              </a:rPr>
              <a:t> - Requirement is a carryover of an existing requirement and was previously validated in another vehicle programme </a:t>
            </a:r>
          </a:p>
          <a:p>
            <a:pPr marL="285750" lvl="0" indent="-285750" fontAlgn="base">
              <a:spcBef>
                <a:spcPct val="0"/>
              </a:spcBef>
              <a:spcAft>
                <a:spcPct val="0"/>
              </a:spcAft>
              <a:buFont typeface="Arial" panose="020B0604020202020204" pitchFamily="34" charset="0"/>
              <a:buChar char="•"/>
              <a:defRPr/>
            </a:pPr>
            <a:endParaRPr lang="en-US" sz="1400" b="1" kern="0" dirty="0">
              <a:solidFill>
                <a:srgbClr val="FFFFFF"/>
              </a:solidFill>
              <a:effectLst>
                <a:outerShdw blurRad="38100" dist="38100" dir="2700000" algn="tl">
                  <a:srgbClr val="000000">
                    <a:alpha val="43137"/>
                  </a:srgbClr>
                </a:outerShdw>
              </a:effectLst>
              <a:cs typeface="Arial" charset="0"/>
            </a:endParaRPr>
          </a:p>
          <a:p>
            <a:pPr marL="285750" lvl="0" indent="-285750" fontAlgn="base">
              <a:spcBef>
                <a:spcPct val="0"/>
              </a:spcBef>
              <a:spcAft>
                <a:spcPct val="0"/>
              </a:spcAft>
              <a:buFont typeface="Arial" panose="020B0604020202020204" pitchFamily="34" charset="0"/>
              <a:buChar char="•"/>
              <a:defRPr/>
            </a:pPr>
            <a:r>
              <a:rPr lang="en-US" sz="1400" b="1" kern="0" dirty="0">
                <a:solidFill>
                  <a:srgbClr val="FFFFFF"/>
                </a:solidFill>
                <a:effectLst>
                  <a:outerShdw blurRad="38100" dist="38100" dir="2700000" algn="tl">
                    <a:srgbClr val="000000">
                      <a:alpha val="43137"/>
                    </a:srgbClr>
                  </a:outerShdw>
                </a:effectLst>
                <a:cs typeface="Arial" charset="0"/>
              </a:rPr>
              <a:t>Not Applicable </a:t>
            </a:r>
            <a:r>
              <a:rPr lang="en-US" sz="1400" kern="0" dirty="0">
                <a:solidFill>
                  <a:srgbClr val="FFFFFF"/>
                </a:solidFill>
                <a:effectLst>
                  <a:outerShdw blurRad="38100" dist="38100" dir="2700000" algn="tl">
                    <a:srgbClr val="000000">
                      <a:alpha val="43137"/>
                    </a:srgbClr>
                  </a:outerShdw>
                </a:effectLst>
                <a:cs typeface="Arial" charset="0"/>
              </a:rPr>
              <a:t>- Requirement is not-applicable to this vehicle programme</a:t>
            </a:r>
            <a:endParaRPr kumimoji="0" lang="en-GB"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cxnSp>
        <p:nvCxnSpPr>
          <p:cNvPr id="10" name="Elbow Connector 9"/>
          <p:cNvCxnSpPr>
            <a:stCxn id="8" idx="2"/>
            <a:endCxn id="9" idx="3"/>
          </p:cNvCxnSpPr>
          <p:nvPr/>
        </p:nvCxnSpPr>
        <p:spPr>
          <a:xfrm rot="5400000">
            <a:off x="7529280" y="3092646"/>
            <a:ext cx="1315585" cy="3274832"/>
          </a:xfrm>
          <a:prstGeom prst="bentConnector2">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4"/>
          <p:cNvSpPr>
            <a:spLocks noChangeArrowheads="1"/>
          </p:cNvSpPr>
          <p:nvPr/>
        </p:nvSpPr>
        <p:spPr bwMode="auto">
          <a:xfrm>
            <a:off x="6889898" y="5552956"/>
            <a:ext cx="4369981" cy="681030"/>
          </a:xfrm>
          <a:prstGeom prst="rec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US" sz="1400" kern="0" dirty="0">
                <a:solidFill>
                  <a:srgbClr val="FFFFFF"/>
                </a:solidFill>
                <a:effectLst>
                  <a:outerShdw blurRad="38100" dist="38100" dir="2700000" algn="tl">
                    <a:srgbClr val="000000">
                      <a:alpha val="43137"/>
                    </a:srgbClr>
                  </a:outerShdw>
                </a:effectLst>
                <a:cs typeface="Arial" charset="0"/>
              </a:rPr>
              <a:t>All requirements classified as </a:t>
            </a:r>
            <a:r>
              <a:rPr lang="en-US" sz="1400" b="1" kern="0" dirty="0">
                <a:solidFill>
                  <a:srgbClr val="FFFFFF"/>
                </a:solidFill>
                <a:effectLst>
                  <a:outerShdw blurRad="38100" dist="38100" dir="2700000" algn="tl">
                    <a:srgbClr val="000000">
                      <a:alpha val="43137"/>
                    </a:srgbClr>
                  </a:outerShdw>
                </a:effectLst>
                <a:cs typeface="Arial" charset="0"/>
              </a:rPr>
              <a:t>Not Applicable </a:t>
            </a:r>
            <a:r>
              <a:rPr lang="en-US" sz="1400" kern="0" dirty="0">
                <a:solidFill>
                  <a:srgbClr val="FFFFFF"/>
                </a:solidFill>
                <a:effectLst>
                  <a:outerShdw blurRad="38100" dist="38100" dir="2700000" algn="tl">
                    <a:srgbClr val="000000">
                      <a:alpha val="43137"/>
                    </a:srgbClr>
                  </a:outerShdw>
                </a:effectLst>
                <a:cs typeface="Arial" charset="0"/>
              </a:rPr>
              <a:t>must have classification comments added</a:t>
            </a:r>
            <a:endParaRPr lang="en-GB" sz="1400"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3284813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150037" y="490870"/>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When a requirement has been classified, it is assigned a target by entering a </a:t>
            </a:r>
            <a:r>
              <a:rPr lang="en-GB" b="1" dirty="0"/>
              <a:t>target value</a:t>
            </a:r>
            <a:r>
              <a:rPr lang="en-GB" dirty="0"/>
              <a:t> into the appropriate feature variant column. </a:t>
            </a:r>
          </a:p>
        </p:txBody>
      </p:sp>
      <p:sp>
        <p:nvSpPr>
          <p:cNvPr id="2" name="Title 1"/>
          <p:cNvSpPr>
            <a:spLocks noGrp="1"/>
          </p:cNvSpPr>
          <p:nvPr>
            <p:ph type="title"/>
          </p:nvPr>
        </p:nvSpPr>
        <p:spPr/>
        <p:txBody>
          <a:bodyPr/>
          <a:lstStyle/>
          <a:p>
            <a:r>
              <a:rPr lang="en-GB" dirty="0"/>
              <a:t>Set Targets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493" y="1163540"/>
            <a:ext cx="10781414" cy="3217451"/>
          </a:xfrm>
        </p:spPr>
      </p:pic>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27</a:t>
            </a:fld>
            <a:endParaRPr lang="en-IN" dirty="0"/>
          </a:p>
        </p:txBody>
      </p:sp>
      <p:grpSp>
        <p:nvGrpSpPr>
          <p:cNvPr id="15" name="Group 14"/>
          <p:cNvGrpSpPr/>
          <p:nvPr/>
        </p:nvGrpSpPr>
        <p:grpSpPr>
          <a:xfrm>
            <a:off x="661849" y="1711841"/>
            <a:ext cx="10774058" cy="4449055"/>
            <a:chOff x="661849" y="1711841"/>
            <a:chExt cx="10774058" cy="4449055"/>
          </a:xfrm>
        </p:grpSpPr>
        <p:sp>
          <p:nvSpPr>
            <p:cNvPr id="7" name="Rectangle 4"/>
            <p:cNvSpPr>
              <a:spLocks noChangeArrowheads="1"/>
            </p:cNvSpPr>
            <p:nvPr/>
          </p:nvSpPr>
          <p:spPr bwMode="auto">
            <a:xfrm>
              <a:off x="9080205" y="1711841"/>
              <a:ext cx="2355702" cy="246675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8" name="Rectangle 4"/>
            <p:cNvSpPr>
              <a:spLocks noChangeArrowheads="1"/>
            </p:cNvSpPr>
            <p:nvPr/>
          </p:nvSpPr>
          <p:spPr bwMode="auto">
            <a:xfrm>
              <a:off x="661849" y="4684837"/>
              <a:ext cx="6034611" cy="1476059"/>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lvl="0" indent="-285750" fontAlgn="base">
                <a:spcBef>
                  <a:spcPct val="0"/>
                </a:spcBef>
                <a:spcAft>
                  <a:spcPct val="0"/>
                </a:spcAft>
                <a:buFont typeface="Arial" panose="020B0604020202020204" pitchFamily="34" charset="0"/>
                <a:buChar char="•"/>
                <a:defRPr/>
              </a:pPr>
              <a:r>
                <a:rPr lang="en-US" sz="1400" kern="0" dirty="0">
                  <a:solidFill>
                    <a:srgbClr val="FFFFFF"/>
                  </a:solidFill>
                  <a:effectLst>
                    <a:outerShdw blurRad="38100" dist="38100" dir="2700000" algn="tl">
                      <a:srgbClr val="000000">
                        <a:alpha val="43137"/>
                      </a:srgbClr>
                    </a:outerShdw>
                  </a:effectLst>
                  <a:cs typeface="Arial" charset="0"/>
                </a:rPr>
                <a:t>If a target is applicable for all variants, the target is entered into the </a:t>
              </a:r>
              <a:r>
                <a:rPr lang="en-US" sz="1400" b="1" kern="0" dirty="0">
                  <a:solidFill>
                    <a:srgbClr val="FFFFFF"/>
                  </a:solidFill>
                  <a:effectLst>
                    <a:outerShdw blurRad="38100" dist="38100" dir="2700000" algn="tl">
                      <a:srgbClr val="000000">
                        <a:alpha val="43137"/>
                      </a:srgbClr>
                    </a:outerShdw>
                  </a:effectLst>
                  <a:cs typeface="Arial" charset="0"/>
                </a:rPr>
                <a:t>VAR: Any Vehicle </a:t>
              </a:r>
              <a:r>
                <a:rPr lang="en-US" sz="1400" kern="0" dirty="0">
                  <a:solidFill>
                    <a:srgbClr val="FFFFFF"/>
                  </a:solidFill>
                  <a:effectLst>
                    <a:outerShdw blurRad="38100" dist="38100" dir="2700000" algn="tl">
                      <a:srgbClr val="000000">
                        <a:alpha val="43137"/>
                      </a:srgbClr>
                    </a:outerShdw>
                  </a:effectLst>
                  <a:cs typeface="Arial" charset="0"/>
                </a:rPr>
                <a:t>column</a:t>
              </a:r>
            </a:p>
            <a:p>
              <a:pPr marL="285750" lvl="0" indent="-285750" fontAlgn="base">
                <a:spcBef>
                  <a:spcPct val="0"/>
                </a:spcBef>
                <a:spcAft>
                  <a:spcPct val="0"/>
                </a:spcAft>
                <a:buFont typeface="Arial" panose="020B0604020202020204" pitchFamily="34" charset="0"/>
                <a:buChar char="•"/>
                <a:defRPr/>
              </a:pPr>
              <a:r>
                <a:rPr lang="en-US" sz="1400" kern="0" dirty="0">
                  <a:solidFill>
                    <a:srgbClr val="FFFFFF"/>
                  </a:solidFill>
                  <a:effectLst>
                    <a:outerShdw blurRad="38100" dist="38100" dir="2700000" algn="tl">
                      <a:srgbClr val="000000">
                        <a:alpha val="43137"/>
                      </a:srgbClr>
                    </a:outerShdw>
                  </a:effectLst>
                  <a:cs typeface="Arial" charset="0"/>
                </a:rPr>
                <a:t>If a target is applicable for </a:t>
              </a:r>
              <a:r>
                <a:rPr lang="en-US" sz="1400" b="1" kern="0" dirty="0">
                  <a:solidFill>
                    <a:srgbClr val="FFFFFF"/>
                  </a:solidFill>
                  <a:effectLst>
                    <a:outerShdw blurRad="38100" dist="38100" dir="2700000" algn="tl">
                      <a:srgbClr val="000000">
                        <a:alpha val="43137"/>
                      </a:srgbClr>
                    </a:outerShdw>
                  </a:effectLst>
                  <a:cs typeface="Arial" charset="0"/>
                </a:rPr>
                <a:t>some variants</a:t>
              </a:r>
              <a:r>
                <a:rPr lang="en-US" sz="1400" kern="0" dirty="0">
                  <a:solidFill>
                    <a:srgbClr val="FFFFFF"/>
                  </a:solidFill>
                  <a:effectLst>
                    <a:outerShdw blurRad="38100" dist="38100" dir="2700000" algn="tl">
                      <a:srgbClr val="000000">
                        <a:alpha val="43137"/>
                      </a:srgbClr>
                    </a:outerShdw>
                  </a:effectLst>
                  <a:cs typeface="Arial" charset="0"/>
                </a:rPr>
                <a:t>, then </a:t>
              </a:r>
              <a:r>
                <a:rPr lang="en-US" sz="1400" i="1" kern="0" dirty="0">
                  <a:solidFill>
                    <a:srgbClr val="FFFFFF"/>
                  </a:solidFill>
                  <a:effectLst>
                    <a:outerShdw blurRad="38100" dist="38100" dir="2700000" algn="tl">
                      <a:srgbClr val="000000">
                        <a:alpha val="43137"/>
                      </a:srgbClr>
                    </a:outerShdw>
                  </a:effectLst>
                  <a:cs typeface="Arial" charset="0"/>
                </a:rPr>
                <a:t>VAR: Any Vehicle </a:t>
              </a:r>
              <a:r>
                <a:rPr lang="en-US" sz="1400" kern="0" dirty="0">
                  <a:solidFill>
                    <a:srgbClr val="FFFFFF"/>
                  </a:solidFill>
                  <a:effectLst>
                    <a:outerShdw blurRad="38100" dist="38100" dir="2700000" algn="tl">
                      <a:srgbClr val="000000">
                        <a:alpha val="43137"/>
                      </a:srgbClr>
                    </a:outerShdw>
                  </a:effectLst>
                  <a:cs typeface="Arial" charset="0"/>
                </a:rPr>
                <a:t>is left </a:t>
              </a:r>
              <a:r>
                <a:rPr lang="en-US" sz="1400" b="1" kern="0" dirty="0">
                  <a:solidFill>
                    <a:srgbClr val="FFFFFF"/>
                  </a:solidFill>
                  <a:effectLst>
                    <a:outerShdw blurRad="38100" dist="38100" dir="2700000" algn="tl">
                      <a:srgbClr val="000000">
                        <a:alpha val="43137"/>
                      </a:srgbClr>
                    </a:outerShdw>
                  </a:effectLst>
                  <a:cs typeface="Arial" charset="0"/>
                </a:rPr>
                <a:t>blank</a:t>
              </a:r>
              <a:r>
                <a:rPr lang="en-US" sz="1400" kern="0" dirty="0">
                  <a:solidFill>
                    <a:srgbClr val="FFFFFF"/>
                  </a:solidFill>
                  <a:effectLst>
                    <a:outerShdw blurRad="38100" dist="38100" dir="2700000" algn="tl">
                      <a:srgbClr val="000000">
                        <a:alpha val="43137"/>
                      </a:srgbClr>
                    </a:outerShdw>
                  </a:effectLst>
                  <a:cs typeface="Arial" charset="0"/>
                </a:rPr>
                <a:t> and targets are entered into the other variant columns</a:t>
              </a:r>
            </a:p>
            <a:p>
              <a:pPr marL="285750" lvl="0" indent="-285750" fontAlgn="base">
                <a:spcBef>
                  <a:spcPct val="0"/>
                </a:spcBef>
                <a:spcAft>
                  <a:spcPct val="0"/>
                </a:spcAft>
                <a:buFont typeface="Arial" panose="020B0604020202020204" pitchFamily="34" charset="0"/>
                <a:buChar char="•"/>
                <a:defRPr/>
              </a:pPr>
              <a:r>
                <a:rPr lang="en-US" sz="1400" kern="0" dirty="0">
                  <a:solidFill>
                    <a:srgbClr val="FFFFFF"/>
                  </a:solidFill>
                  <a:effectLst>
                    <a:outerShdw blurRad="38100" dist="38100" dir="2700000" algn="tl">
                      <a:srgbClr val="000000">
                        <a:alpha val="43137"/>
                      </a:srgbClr>
                    </a:outerShdw>
                  </a:effectLst>
                  <a:cs typeface="Arial" charset="0"/>
                </a:rPr>
                <a:t>Requirements classified as </a:t>
              </a:r>
              <a:r>
                <a:rPr lang="en-US" sz="1400" b="1" kern="0" dirty="0">
                  <a:solidFill>
                    <a:srgbClr val="FFFFFF"/>
                  </a:solidFill>
                  <a:effectLst>
                    <a:outerShdw blurRad="38100" dist="38100" dir="2700000" algn="tl">
                      <a:srgbClr val="000000">
                        <a:alpha val="43137"/>
                      </a:srgbClr>
                    </a:outerShdw>
                  </a:effectLst>
                  <a:cs typeface="Arial" charset="0"/>
                </a:rPr>
                <a:t>carryover</a:t>
              </a:r>
              <a:r>
                <a:rPr lang="en-US" sz="1400" kern="0" dirty="0">
                  <a:solidFill>
                    <a:srgbClr val="FFFFFF"/>
                  </a:solidFill>
                  <a:effectLst>
                    <a:outerShdw blurRad="38100" dist="38100" dir="2700000" algn="tl">
                      <a:srgbClr val="000000">
                        <a:alpha val="43137"/>
                      </a:srgbClr>
                    </a:outerShdw>
                  </a:effectLst>
                  <a:cs typeface="Arial" charset="0"/>
                </a:rPr>
                <a:t> do not need a target</a:t>
              </a:r>
              <a:endParaRPr kumimoji="0" lang="en-GB"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cxnSp>
          <p:nvCxnSpPr>
            <p:cNvPr id="9" name="Elbow Connector 8"/>
            <p:cNvCxnSpPr>
              <a:stCxn id="7" idx="2"/>
              <a:endCxn id="8" idx="3"/>
            </p:cNvCxnSpPr>
            <p:nvPr/>
          </p:nvCxnSpPr>
          <p:spPr>
            <a:xfrm rot="5400000">
              <a:off x="7855122" y="3019932"/>
              <a:ext cx="1244273" cy="3561596"/>
            </a:xfrm>
            <a:prstGeom prst="bentConnector2">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Rectangle 4"/>
          <p:cNvSpPr>
            <a:spLocks noChangeArrowheads="1"/>
          </p:cNvSpPr>
          <p:nvPr/>
        </p:nvSpPr>
        <p:spPr bwMode="auto">
          <a:xfrm>
            <a:off x="7378396" y="4684837"/>
            <a:ext cx="4093535" cy="1630572"/>
          </a:xfrm>
          <a:prstGeom prst="rec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US" sz="1400" kern="0" dirty="0">
                <a:solidFill>
                  <a:srgbClr val="FFFFFF"/>
                </a:solidFill>
                <a:effectLst>
                  <a:outerShdw blurRad="38100" dist="38100" dir="2700000" algn="tl">
                    <a:srgbClr val="000000">
                      <a:alpha val="43137"/>
                    </a:srgbClr>
                  </a:outerShdw>
                </a:effectLst>
                <a:cs typeface="Arial" charset="0"/>
              </a:rPr>
              <a:t>A target should contain up to </a:t>
            </a:r>
            <a:r>
              <a:rPr lang="en-US" sz="1400" b="1" kern="0" dirty="0">
                <a:solidFill>
                  <a:srgbClr val="FFFFFF"/>
                </a:solidFill>
                <a:effectLst>
                  <a:outerShdw blurRad="38100" dist="38100" dir="2700000" algn="tl">
                    <a:srgbClr val="000000">
                      <a:alpha val="43137"/>
                    </a:srgbClr>
                  </a:outerShdw>
                </a:effectLst>
                <a:cs typeface="Arial" charset="0"/>
              </a:rPr>
              <a:t>four</a:t>
            </a:r>
            <a:r>
              <a:rPr lang="en-US" sz="1400" kern="0" dirty="0">
                <a:solidFill>
                  <a:srgbClr val="FFFFFF"/>
                </a:solidFill>
                <a:effectLst>
                  <a:outerShdw blurRad="38100" dist="38100" dir="2700000" algn="tl">
                    <a:srgbClr val="000000">
                      <a:alpha val="43137"/>
                    </a:srgbClr>
                  </a:outerShdw>
                </a:effectLst>
                <a:cs typeface="Arial" charset="0"/>
              </a:rPr>
              <a:t> parts</a:t>
            </a:r>
          </a:p>
          <a:p>
            <a:pPr lvl="0" fontAlgn="base">
              <a:spcBef>
                <a:spcPct val="0"/>
              </a:spcBef>
              <a:spcAft>
                <a:spcPct val="0"/>
              </a:spcAft>
              <a:defRPr/>
            </a:pPr>
            <a:r>
              <a:rPr lang="en-US" sz="1400" kern="0" dirty="0">
                <a:solidFill>
                  <a:srgbClr val="FFFFFF"/>
                </a:solidFill>
                <a:effectLst>
                  <a:outerShdw blurRad="38100" dist="38100" dir="2700000" algn="tl">
                    <a:srgbClr val="000000">
                      <a:alpha val="43137"/>
                    </a:srgbClr>
                  </a:outerShdw>
                </a:effectLst>
                <a:cs typeface="Arial" charset="0"/>
              </a:rPr>
              <a:t>(for example: </a:t>
            </a:r>
            <a:r>
              <a:rPr lang="en-US" sz="1400" b="1" kern="0" dirty="0">
                <a:solidFill>
                  <a:srgbClr val="FFFFFF"/>
                </a:solidFill>
                <a:effectLst>
                  <a:outerShdw blurRad="38100" dist="38100" dir="2700000" algn="tl">
                    <a:srgbClr val="000000">
                      <a:alpha val="43137"/>
                    </a:srgbClr>
                  </a:outerShdw>
                </a:effectLst>
                <a:cs typeface="Arial" charset="0"/>
              </a:rPr>
              <a:t>= 2 m/s +/- 0.5</a:t>
            </a:r>
            <a:r>
              <a:rPr lang="en-US" sz="1400" kern="0" dirty="0">
                <a:solidFill>
                  <a:srgbClr val="FFFFFF"/>
                </a:solidFill>
                <a:effectLst>
                  <a:outerShdw blurRad="38100" dist="38100" dir="2700000" algn="tl">
                    <a:srgbClr val="000000">
                      <a:alpha val="43137"/>
                    </a:srgbClr>
                  </a:outerShdw>
                </a:effectLst>
                <a:cs typeface="Arial" charset="0"/>
              </a:rPr>
              <a:t>):</a:t>
            </a:r>
          </a:p>
          <a:p>
            <a:pPr lvl="0" fontAlgn="base">
              <a:spcBef>
                <a:spcPct val="0"/>
              </a:spcBef>
              <a:spcAft>
                <a:spcPct val="0"/>
              </a:spcAft>
              <a:defRPr/>
            </a:pPr>
            <a:endParaRPr lang="en-US" sz="1400" kern="0" dirty="0">
              <a:solidFill>
                <a:srgbClr val="FFFFFF"/>
              </a:solidFill>
              <a:effectLst>
                <a:outerShdw blurRad="38100" dist="38100" dir="2700000" algn="tl">
                  <a:srgbClr val="000000">
                    <a:alpha val="43137"/>
                  </a:srgbClr>
                </a:outerShdw>
              </a:effectLst>
              <a:cs typeface="Arial" charset="0"/>
            </a:endParaRPr>
          </a:p>
          <a:p>
            <a:pPr marL="285750" lvl="0" indent="-285750" fontAlgn="base">
              <a:spcBef>
                <a:spcPct val="0"/>
              </a:spcBef>
              <a:spcAft>
                <a:spcPct val="0"/>
              </a:spcAft>
              <a:buFont typeface="Arial" panose="020B0604020202020204" pitchFamily="34" charset="0"/>
              <a:buChar char="•"/>
              <a:defRPr/>
            </a:pPr>
            <a:r>
              <a:rPr lang="en-US" sz="1400" kern="0" dirty="0">
                <a:solidFill>
                  <a:srgbClr val="FFFFFF"/>
                </a:solidFill>
                <a:effectLst>
                  <a:outerShdw blurRad="38100" dist="38100" dir="2700000" algn="tl">
                    <a:srgbClr val="000000">
                      <a:alpha val="43137"/>
                    </a:srgbClr>
                  </a:outerShdw>
                </a:effectLst>
                <a:cs typeface="Arial" charset="0"/>
              </a:rPr>
              <a:t>A </a:t>
            </a:r>
            <a:r>
              <a:rPr lang="en-US" sz="1400" b="1" kern="0" dirty="0">
                <a:solidFill>
                  <a:srgbClr val="FFFFFF"/>
                </a:solidFill>
                <a:effectLst>
                  <a:outerShdw blurRad="38100" dist="38100" dir="2700000" algn="tl">
                    <a:srgbClr val="000000">
                      <a:alpha val="43137"/>
                    </a:srgbClr>
                  </a:outerShdw>
                </a:effectLst>
                <a:cs typeface="Arial" charset="0"/>
              </a:rPr>
              <a:t>quantifier</a:t>
            </a:r>
            <a:r>
              <a:rPr lang="en-US" sz="1400" kern="0" dirty="0">
                <a:solidFill>
                  <a:srgbClr val="FFFFFF"/>
                </a:solidFill>
                <a:effectLst>
                  <a:outerShdw blurRad="38100" dist="38100" dir="2700000" algn="tl">
                    <a:srgbClr val="000000">
                      <a:alpha val="43137"/>
                    </a:srgbClr>
                  </a:outerShdw>
                </a:effectLst>
                <a:cs typeface="Arial" charset="0"/>
              </a:rPr>
              <a:t> (i.e. =,&lt;, &gt;)</a:t>
            </a:r>
          </a:p>
          <a:p>
            <a:pPr marL="285750" lvl="0" indent="-285750" fontAlgn="base">
              <a:spcBef>
                <a:spcPct val="0"/>
              </a:spcBef>
              <a:spcAft>
                <a:spcPct val="0"/>
              </a:spcAft>
              <a:buFont typeface="Arial" panose="020B0604020202020204" pitchFamily="34" charset="0"/>
              <a:buChar char="•"/>
              <a:defRPr/>
            </a:pPr>
            <a:r>
              <a:rPr lang="en-US" sz="1400" kern="0" dirty="0">
                <a:solidFill>
                  <a:srgbClr val="FFFFFF"/>
                </a:solidFill>
                <a:effectLst>
                  <a:outerShdw blurRad="38100" dist="38100" dir="2700000" algn="tl">
                    <a:srgbClr val="000000">
                      <a:alpha val="43137"/>
                    </a:srgbClr>
                  </a:outerShdw>
                </a:effectLst>
                <a:cs typeface="Arial" charset="0"/>
              </a:rPr>
              <a:t>A target </a:t>
            </a:r>
            <a:r>
              <a:rPr lang="en-US" sz="1400" b="1" kern="0" dirty="0">
                <a:solidFill>
                  <a:srgbClr val="FFFFFF"/>
                </a:solidFill>
                <a:effectLst>
                  <a:outerShdw blurRad="38100" dist="38100" dir="2700000" algn="tl">
                    <a:srgbClr val="000000">
                      <a:alpha val="43137"/>
                    </a:srgbClr>
                  </a:outerShdw>
                </a:effectLst>
                <a:cs typeface="Arial" charset="0"/>
              </a:rPr>
              <a:t>number</a:t>
            </a:r>
            <a:r>
              <a:rPr lang="en-US" sz="1400" kern="0" dirty="0">
                <a:solidFill>
                  <a:srgbClr val="FFFFFF"/>
                </a:solidFill>
                <a:effectLst>
                  <a:outerShdw blurRad="38100" dist="38100" dir="2700000" algn="tl">
                    <a:srgbClr val="000000">
                      <a:alpha val="43137"/>
                    </a:srgbClr>
                  </a:outerShdw>
                </a:effectLst>
                <a:cs typeface="Arial" charset="0"/>
              </a:rPr>
              <a:t> or </a:t>
            </a:r>
            <a:r>
              <a:rPr lang="en-US" sz="1400" b="1" kern="0" dirty="0">
                <a:solidFill>
                  <a:srgbClr val="FFFFFF"/>
                </a:solidFill>
                <a:effectLst>
                  <a:outerShdw blurRad="38100" dist="38100" dir="2700000" algn="tl">
                    <a:srgbClr val="000000">
                      <a:alpha val="43137"/>
                    </a:srgbClr>
                  </a:outerShdw>
                </a:effectLst>
                <a:cs typeface="Arial" charset="0"/>
              </a:rPr>
              <a:t>objective</a:t>
            </a:r>
            <a:r>
              <a:rPr lang="en-US" sz="1400" kern="0" dirty="0">
                <a:solidFill>
                  <a:srgbClr val="FFFFFF"/>
                </a:solidFill>
                <a:effectLst>
                  <a:outerShdw blurRad="38100" dist="38100" dir="2700000" algn="tl">
                    <a:srgbClr val="000000">
                      <a:alpha val="43137"/>
                    </a:srgbClr>
                  </a:outerShdw>
                </a:effectLst>
                <a:cs typeface="Arial" charset="0"/>
              </a:rPr>
              <a:t> (i.e. 2)</a:t>
            </a:r>
          </a:p>
          <a:p>
            <a:pPr marL="285750" lvl="0" indent="-285750" fontAlgn="base">
              <a:spcBef>
                <a:spcPct val="0"/>
              </a:spcBef>
              <a:spcAft>
                <a:spcPct val="0"/>
              </a:spcAft>
              <a:buFont typeface="Arial" panose="020B0604020202020204" pitchFamily="34" charset="0"/>
              <a:buChar char="•"/>
              <a:defRPr/>
            </a:pPr>
            <a:r>
              <a:rPr lang="en-US" sz="1400" kern="0" dirty="0">
                <a:solidFill>
                  <a:srgbClr val="FFFFFF"/>
                </a:solidFill>
                <a:effectLst>
                  <a:outerShdw blurRad="38100" dist="38100" dir="2700000" algn="tl">
                    <a:srgbClr val="000000">
                      <a:alpha val="43137"/>
                    </a:srgbClr>
                  </a:outerShdw>
                </a:effectLst>
                <a:cs typeface="Arial" charset="0"/>
              </a:rPr>
              <a:t>Target </a:t>
            </a:r>
            <a:r>
              <a:rPr lang="en-US" sz="1400" b="1" kern="0" dirty="0">
                <a:solidFill>
                  <a:srgbClr val="FFFFFF"/>
                </a:solidFill>
                <a:effectLst>
                  <a:outerShdw blurRad="38100" dist="38100" dir="2700000" algn="tl">
                    <a:srgbClr val="000000">
                      <a:alpha val="43137"/>
                    </a:srgbClr>
                  </a:outerShdw>
                </a:effectLst>
                <a:cs typeface="Arial" charset="0"/>
              </a:rPr>
              <a:t>units</a:t>
            </a:r>
            <a:r>
              <a:rPr lang="en-US" sz="1400" kern="0" dirty="0">
                <a:solidFill>
                  <a:srgbClr val="FFFFFF"/>
                </a:solidFill>
                <a:effectLst>
                  <a:outerShdw blurRad="38100" dist="38100" dir="2700000" algn="tl">
                    <a:srgbClr val="000000">
                      <a:alpha val="43137"/>
                    </a:srgbClr>
                  </a:outerShdw>
                </a:effectLst>
                <a:cs typeface="Arial" charset="0"/>
              </a:rPr>
              <a:t> (i.e. m/s , m3/</a:t>
            </a:r>
            <a:r>
              <a:rPr lang="en-US" sz="1400" kern="0" dirty="0" err="1">
                <a:solidFill>
                  <a:srgbClr val="FFFFFF"/>
                </a:solidFill>
                <a:effectLst>
                  <a:outerShdw blurRad="38100" dist="38100" dir="2700000" algn="tl">
                    <a:srgbClr val="000000">
                      <a:alpha val="43137"/>
                    </a:srgbClr>
                  </a:outerShdw>
                </a:effectLst>
                <a:cs typeface="Arial" charset="0"/>
              </a:rPr>
              <a:t>hr</a:t>
            </a:r>
            <a:r>
              <a:rPr lang="en-US" sz="1400" kern="0" dirty="0">
                <a:solidFill>
                  <a:srgbClr val="FFFFFF"/>
                </a:solidFill>
                <a:effectLst>
                  <a:outerShdw blurRad="38100" dist="38100" dir="2700000" algn="tl">
                    <a:srgbClr val="000000">
                      <a:alpha val="43137"/>
                    </a:srgbClr>
                  </a:outerShdw>
                </a:effectLst>
                <a:cs typeface="Arial" charset="0"/>
              </a:rPr>
              <a:t>,)</a:t>
            </a:r>
          </a:p>
          <a:p>
            <a:pPr marL="285750" lvl="0" indent="-285750" fontAlgn="base">
              <a:spcBef>
                <a:spcPct val="0"/>
              </a:spcBef>
              <a:spcAft>
                <a:spcPct val="0"/>
              </a:spcAft>
              <a:buFont typeface="Arial" panose="020B0604020202020204" pitchFamily="34" charset="0"/>
              <a:buChar char="•"/>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Tolerance</a:t>
            </a:r>
            <a:r>
              <a:rPr kumimoji="0" lang="en-US"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 (i.e.  +/-</a:t>
            </a:r>
            <a:r>
              <a:rPr kumimoji="0" lang="en-US" sz="1400" i="0" u="none" strike="noStrike" kern="0" cap="none" spc="0" normalizeH="0" noProof="0" dirty="0">
                <a:ln>
                  <a:noFill/>
                </a:ln>
                <a:solidFill>
                  <a:srgbClr val="FFFFFF"/>
                </a:solidFill>
                <a:effectLst>
                  <a:outerShdw blurRad="38100" dist="38100" dir="2700000" algn="tl">
                    <a:srgbClr val="000000">
                      <a:alpha val="43137"/>
                    </a:srgbClr>
                  </a:outerShdw>
                </a:effectLst>
                <a:uLnTx/>
                <a:uFillTx/>
                <a:cs typeface="Arial" charset="0"/>
              </a:rPr>
              <a:t> 0.5)</a:t>
            </a:r>
            <a:endParaRPr kumimoji="0" lang="en-GB" sz="140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spTree>
    <p:extLst>
      <p:ext uri="{BB962C8B-B14F-4D97-AF65-F5344CB8AC3E}">
        <p14:creationId xmlns:p14="http://schemas.microsoft.com/office/powerpoint/2010/main" val="420481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3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28</a:t>
            </a:fld>
            <a:endParaRPr lang="en-IN" dirty="0"/>
          </a:p>
        </p:txBody>
      </p:sp>
    </p:spTree>
    <p:extLst>
      <p:ext uri="{BB962C8B-B14F-4D97-AF65-F5344CB8AC3E}">
        <p14:creationId xmlns:p14="http://schemas.microsoft.com/office/powerpoint/2010/main" val="1702856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544034"/>
            <a:ext cx="11684000" cy="5824539"/>
          </a:xfrm>
        </p:spPr>
        <p:txBody>
          <a:bodyPr/>
          <a:lstStyle/>
          <a:p>
            <a:endParaRPr lang="en-GB" dirty="0"/>
          </a:p>
          <a:p>
            <a:endParaRPr lang="en-GB" dirty="0"/>
          </a:p>
          <a:p>
            <a:endParaRPr lang="en-GB" dirty="0"/>
          </a:p>
          <a:p>
            <a:pPr marL="0" indent="0">
              <a:buNone/>
            </a:pPr>
            <a:r>
              <a:rPr lang="en-GB" sz="3600" b="1" dirty="0"/>
              <a:t>Unit 4 </a:t>
            </a:r>
            <a:r>
              <a:rPr lang="en-GB" sz="3600" dirty="0"/>
              <a:t>– Synchronise Requirements (to RTC) for Testing</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29</a:t>
            </a:fld>
            <a:endParaRPr lang="en-IN" dirty="0"/>
          </a:p>
        </p:txBody>
      </p:sp>
    </p:spTree>
    <p:extLst>
      <p:ext uri="{BB962C8B-B14F-4D97-AF65-F5344CB8AC3E}">
        <p14:creationId xmlns:p14="http://schemas.microsoft.com/office/powerpoint/2010/main" val="3074030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Course Units</a:t>
            </a:r>
          </a:p>
        </p:txBody>
      </p:sp>
      <p:sp>
        <p:nvSpPr>
          <p:cNvPr id="3" name="Content Placeholder 2"/>
          <p:cNvSpPr>
            <a:spLocks noGrp="1"/>
          </p:cNvSpPr>
          <p:nvPr>
            <p:ph idx="1"/>
          </p:nvPr>
        </p:nvSpPr>
        <p:spPr/>
        <p:txBody>
          <a:bodyPr/>
          <a:lstStyle/>
          <a:p>
            <a:pPr marL="0" indent="0">
              <a:buNone/>
            </a:pPr>
            <a:r>
              <a:rPr lang="en-GB" dirty="0"/>
              <a:t>RMDV</a:t>
            </a:r>
            <a:r>
              <a:rPr lang="en-GB" baseline="30000" dirty="0"/>
              <a:t>2</a:t>
            </a:r>
            <a:r>
              <a:rPr lang="en-GB" dirty="0"/>
              <a:t> Overview</a:t>
            </a:r>
          </a:p>
          <a:p>
            <a:pPr marL="0" indent="0">
              <a:buNone/>
            </a:pPr>
            <a:endParaRPr lang="en-GB" dirty="0"/>
          </a:p>
          <a:p>
            <a:pPr marL="457200" indent="-457200">
              <a:buFont typeface="+mj-lt"/>
              <a:buAutoNum type="arabicPeriod"/>
            </a:pPr>
            <a:r>
              <a:rPr lang="en-GB" dirty="0"/>
              <a:t>DOORS Basics</a:t>
            </a:r>
          </a:p>
          <a:p>
            <a:pPr marL="457200" indent="-457200">
              <a:buFont typeface="+mj-lt"/>
              <a:buAutoNum type="arabicPeriod"/>
            </a:pPr>
            <a:r>
              <a:rPr lang="en-GB" dirty="0"/>
              <a:t>Requirement Modules</a:t>
            </a:r>
          </a:p>
          <a:p>
            <a:pPr marL="457200" indent="-457200">
              <a:buFont typeface="+mj-lt"/>
              <a:buAutoNum type="arabicPeriod"/>
            </a:pPr>
            <a:r>
              <a:rPr lang="en-GB" dirty="0"/>
              <a:t>Classify Requirements</a:t>
            </a:r>
          </a:p>
          <a:p>
            <a:pPr marL="457200" indent="-457200">
              <a:buFont typeface="+mj-lt"/>
              <a:buAutoNum type="arabicPeriod"/>
            </a:pPr>
            <a:r>
              <a:rPr lang="en-GB" dirty="0"/>
              <a:t>Synchronise Requirements (to RTC) for Testing</a:t>
            </a:r>
          </a:p>
          <a:p>
            <a:pPr marL="457200" indent="-457200">
              <a:buFont typeface="+mj-lt"/>
              <a:buAutoNum type="arabicPeriod"/>
            </a:pPr>
            <a:r>
              <a:rPr lang="en-GB" dirty="0"/>
              <a:t>Writing Programme Requirements</a:t>
            </a:r>
          </a:p>
          <a:p>
            <a:pPr marL="457200" indent="-457200">
              <a:buFont typeface="+mj-lt"/>
              <a:buAutoNum type="arabicPeriod"/>
            </a:pPr>
            <a:r>
              <a:rPr lang="en-GB" dirty="0"/>
              <a:t>RQM Basics</a:t>
            </a:r>
          </a:p>
          <a:p>
            <a:pPr marL="457200" indent="-457200">
              <a:buFont typeface="+mj-lt"/>
              <a:buAutoNum type="arabicPeriod"/>
            </a:pPr>
            <a:r>
              <a:rPr lang="en-GB" dirty="0"/>
              <a:t>DOORS RMDV</a:t>
            </a:r>
            <a:r>
              <a:rPr lang="en-GB" baseline="30000" dirty="0"/>
              <a:t>2</a:t>
            </a:r>
            <a:r>
              <a:rPr lang="en-GB" dirty="0"/>
              <a:t> Views and Links</a:t>
            </a:r>
          </a:p>
          <a:p>
            <a:pPr marL="457200" indent="-457200">
              <a:buFont typeface="+mj-lt"/>
              <a:buAutoNum type="arabicPeriod"/>
            </a:pPr>
            <a:endParaRPr lang="en-GB" dirty="0"/>
          </a:p>
          <a:p>
            <a:pPr marL="457200" indent="-457200">
              <a:buFont typeface="+mj-lt"/>
              <a:buAutoNum type="arabicPeriod"/>
            </a:pPr>
            <a:r>
              <a:rPr lang="en-GB" dirty="0"/>
              <a:t>RTC Basics</a:t>
            </a:r>
          </a:p>
          <a:p>
            <a:pPr marL="457200" indent="-457200">
              <a:buFont typeface="+mj-lt"/>
              <a:buAutoNum type="arabicPeriod"/>
            </a:pPr>
            <a:r>
              <a:rPr lang="en-GB" dirty="0"/>
              <a:t>RTC Work Items</a:t>
            </a:r>
          </a:p>
          <a:p>
            <a:pPr marL="457200" indent="-457200">
              <a:buFont typeface="+mj-lt"/>
              <a:buAutoNum type="arabicPeriod"/>
            </a:pPr>
            <a:r>
              <a:rPr lang="en-GB" dirty="0"/>
              <a:t>Create Test Tasks (DVP Creation)</a:t>
            </a:r>
          </a:p>
          <a:p>
            <a:pPr marL="457200" indent="-457200">
              <a:buFont typeface="+mj-lt"/>
              <a:buAutoNum type="arabicPeriod"/>
            </a:pPr>
            <a:r>
              <a:rPr lang="en-GB" dirty="0"/>
              <a:t>Schedule Tests</a:t>
            </a:r>
          </a:p>
          <a:p>
            <a:pPr marL="457200" indent="-457200">
              <a:buFont typeface="+mj-lt"/>
              <a:buAutoNum type="arabicPeriod"/>
            </a:pPr>
            <a:r>
              <a:rPr lang="en-GB" dirty="0"/>
              <a:t>Run Tests</a:t>
            </a:r>
          </a:p>
          <a:p>
            <a:pPr marL="457200" indent="-457200">
              <a:buFont typeface="+mj-lt"/>
              <a:buAutoNum type="arabicPeriod"/>
            </a:pPr>
            <a:r>
              <a:rPr lang="en-GB" dirty="0"/>
              <a:t>Capture Test Results</a:t>
            </a:r>
          </a:p>
          <a:p>
            <a:pPr marL="457200" indent="-457200">
              <a:buFont typeface="+mj-lt"/>
              <a:buAutoNum type="arabicPeriod"/>
            </a:pPr>
            <a:r>
              <a:rPr lang="en-GB" dirty="0"/>
              <a:t>Validate Requirements</a:t>
            </a:r>
          </a:p>
          <a:p>
            <a:endParaRPr lang="en-GB" sz="1800"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a:t>
            </a:fld>
            <a:endParaRPr lang="en-IN" dirty="0"/>
          </a:p>
        </p:txBody>
      </p:sp>
    </p:spTree>
    <p:extLst>
      <p:ext uri="{BB962C8B-B14F-4D97-AF65-F5344CB8AC3E}">
        <p14:creationId xmlns:p14="http://schemas.microsoft.com/office/powerpoint/2010/main" val="3045355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Preparing Requirements for Verification &amp; Validation</a:t>
            </a:r>
          </a:p>
        </p:txBody>
      </p:sp>
      <p:sp>
        <p:nvSpPr>
          <p:cNvPr id="3" name="Content Placeholder 2"/>
          <p:cNvSpPr>
            <a:spLocks noGrp="1"/>
          </p:cNvSpPr>
          <p:nvPr>
            <p:ph idx="1"/>
          </p:nvPr>
        </p:nvSpPr>
        <p:spPr>
          <a:xfrm>
            <a:off x="203200" y="533401"/>
            <a:ext cx="5634074" cy="5824539"/>
          </a:xfrm>
        </p:spPr>
        <p:txBody>
          <a:bodyPr/>
          <a:lstStyle/>
          <a:p>
            <a:r>
              <a:rPr lang="en-GB" dirty="0"/>
              <a:t>All requirements that fulfil the validation rules for classification and targets are ready to be transferred to Rational Team Concert (RTC) for test planning</a:t>
            </a:r>
          </a:p>
          <a:p>
            <a:endParaRPr lang="en-GB" dirty="0"/>
          </a:p>
          <a:p>
            <a:r>
              <a:rPr lang="en-GB" dirty="0"/>
              <a:t>The requirement needs to fulfil the following validation rules:</a:t>
            </a:r>
          </a:p>
          <a:p>
            <a:pPr lvl="1"/>
            <a:r>
              <a:rPr lang="en-GB" dirty="0"/>
              <a:t>Classified as </a:t>
            </a:r>
            <a:r>
              <a:rPr lang="en-GB" b="1" dirty="0"/>
              <a:t>Meet</a:t>
            </a:r>
            <a:r>
              <a:rPr lang="en-GB" dirty="0"/>
              <a:t> or </a:t>
            </a:r>
            <a:r>
              <a:rPr lang="en-GB" b="1" dirty="0"/>
              <a:t>Carryover</a:t>
            </a:r>
            <a:endParaRPr lang="en-GB" dirty="0"/>
          </a:p>
          <a:p>
            <a:pPr lvl="1"/>
            <a:r>
              <a:rPr lang="en-GB" dirty="0"/>
              <a:t>Is in a </a:t>
            </a:r>
            <a:r>
              <a:rPr lang="en-GB" b="1" dirty="0"/>
              <a:t>Released</a:t>
            </a:r>
            <a:r>
              <a:rPr lang="en-GB" dirty="0"/>
              <a:t> state.</a:t>
            </a:r>
          </a:p>
          <a:p>
            <a:pPr lvl="1"/>
            <a:r>
              <a:rPr lang="en-GB" dirty="0"/>
              <a:t>Has at least </a:t>
            </a:r>
            <a:r>
              <a:rPr lang="en-GB" b="1" dirty="0"/>
              <a:t>one</a:t>
            </a:r>
            <a:r>
              <a:rPr lang="en-GB" dirty="0"/>
              <a:t> target in a </a:t>
            </a:r>
            <a:r>
              <a:rPr lang="en-GB" i="1" dirty="0"/>
              <a:t>Variant (VAR)</a:t>
            </a:r>
            <a:r>
              <a:rPr lang="en-GB" dirty="0"/>
              <a:t> column.</a:t>
            </a:r>
          </a:p>
          <a:p>
            <a:pPr marL="0" indent="0">
              <a:buNone/>
            </a:pPr>
            <a:r>
              <a:rPr lang="en-GB" dirty="0"/>
              <a:t> </a:t>
            </a:r>
          </a:p>
          <a:p>
            <a:r>
              <a:rPr lang="en-GB" dirty="0"/>
              <a:t>Once these conditions have been satisfied, the requirement can be transferred to RTC </a:t>
            </a:r>
          </a:p>
          <a:p>
            <a:endParaRPr lang="en-GB" dirty="0"/>
          </a:p>
          <a:p>
            <a:r>
              <a:rPr lang="en-GB" dirty="0"/>
              <a:t>This is triggered when the requirement module is </a:t>
            </a:r>
            <a:r>
              <a:rPr lang="en-GB" b="1" dirty="0"/>
              <a:t>closed</a:t>
            </a:r>
            <a:r>
              <a:rPr lang="en-GB" dirty="0"/>
              <a:t> or by selecting the menu option: </a:t>
            </a:r>
            <a:r>
              <a:rPr lang="en-GB" i="1" dirty="0"/>
              <a:t>RMDV Utilities &gt; RMDV Scripts &gt; User &gt; Sync Requirements  </a:t>
            </a:r>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30</a:t>
            </a:fld>
            <a:endParaRPr lang="en-IN" dirty="0"/>
          </a:p>
        </p:txBody>
      </p:sp>
      <p:grpSp>
        <p:nvGrpSpPr>
          <p:cNvPr id="100" name="Group 99"/>
          <p:cNvGrpSpPr/>
          <p:nvPr/>
        </p:nvGrpSpPr>
        <p:grpSpPr>
          <a:xfrm>
            <a:off x="8739962" y="4060531"/>
            <a:ext cx="2955006" cy="1626956"/>
            <a:chOff x="8739962" y="4060531"/>
            <a:chExt cx="2955006" cy="1626956"/>
          </a:xfrm>
        </p:grpSpPr>
        <p:sp>
          <p:nvSpPr>
            <p:cNvPr id="10" name="Text Box 43"/>
            <p:cNvSpPr txBox="1">
              <a:spLocks noChangeArrowheads="1"/>
            </p:cNvSpPr>
            <p:nvPr/>
          </p:nvSpPr>
          <p:spPr bwMode="auto">
            <a:xfrm>
              <a:off x="10102825" y="4060531"/>
              <a:ext cx="630238" cy="230832"/>
            </a:xfrm>
            <a:prstGeom prst="rect">
              <a:avLst/>
            </a:prstGeom>
            <a:noFill/>
            <a:ln w="9525">
              <a:noFill/>
              <a:miter lim="800000"/>
              <a:headEnd/>
              <a:tailEnd/>
            </a:ln>
          </p:spPr>
          <p:txBody>
            <a:bodyPr>
              <a:spAutoFit/>
            </a:bodyPr>
            <a:lstStyle/>
            <a:p>
              <a:pPr algn="ctr"/>
              <a:r>
                <a:rPr lang="en-GB" sz="900" i="1" dirty="0"/>
                <a:t>No</a:t>
              </a:r>
            </a:p>
          </p:txBody>
        </p:sp>
        <p:sp>
          <p:nvSpPr>
            <p:cNvPr id="11" name="Text Box 44"/>
            <p:cNvSpPr txBox="1">
              <a:spLocks noChangeArrowheads="1"/>
            </p:cNvSpPr>
            <p:nvPr/>
          </p:nvSpPr>
          <p:spPr bwMode="auto">
            <a:xfrm>
              <a:off x="10395216" y="5372543"/>
              <a:ext cx="630237" cy="198438"/>
            </a:xfrm>
            <a:prstGeom prst="rect">
              <a:avLst/>
            </a:prstGeom>
            <a:noFill/>
            <a:ln w="9525">
              <a:noFill/>
              <a:miter lim="800000"/>
              <a:headEnd/>
              <a:tailEnd/>
            </a:ln>
          </p:spPr>
          <p:txBody>
            <a:bodyPr>
              <a:spAutoFit/>
            </a:bodyPr>
            <a:lstStyle/>
            <a:p>
              <a:pPr algn="ctr"/>
              <a:r>
                <a:rPr lang="en-GB" sz="700" i="1" dirty="0">
                  <a:solidFill>
                    <a:schemeClr val="bg1"/>
                  </a:solidFill>
                </a:rPr>
                <a:t>Confirm</a:t>
              </a:r>
            </a:p>
          </p:txBody>
        </p:sp>
        <p:cxnSp>
          <p:nvCxnSpPr>
            <p:cNvPr id="12" name="AutoShape 23"/>
            <p:cNvCxnSpPr>
              <a:cxnSpLocks noChangeShapeType="1"/>
              <a:endCxn id="14" idx="0"/>
            </p:cNvCxnSpPr>
            <p:nvPr/>
          </p:nvCxnSpPr>
          <p:spPr bwMode="auto">
            <a:xfrm>
              <a:off x="10217465" y="4104390"/>
              <a:ext cx="0" cy="153906"/>
            </a:xfrm>
            <a:prstGeom prst="straightConnector1">
              <a:avLst/>
            </a:prstGeom>
            <a:noFill/>
            <a:ln w="9525">
              <a:solidFill>
                <a:schemeClr val="tx1"/>
              </a:solidFill>
              <a:round/>
              <a:headEnd/>
              <a:tailEnd type="triangle" w="med" len="med"/>
            </a:ln>
          </p:spPr>
        </p:cxnSp>
        <p:pic>
          <p:nvPicPr>
            <p:cNvPr id="14" name="Picture 2" descr="C:\Users\abarrett\Downloads\ScreenHunter_06 Sep. 21 09.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9962" y="4258296"/>
              <a:ext cx="2955006" cy="1429191"/>
            </a:xfrm>
            <a:prstGeom prst="rect">
              <a:avLst/>
            </a:prstGeom>
            <a:noFill/>
            <a:ln w="9525">
              <a:noFill/>
              <a:miter lim="800000"/>
              <a:headEnd/>
              <a:tailEnd/>
            </a:ln>
          </p:spPr>
        </p:pic>
      </p:grpSp>
      <p:grpSp>
        <p:nvGrpSpPr>
          <p:cNvPr id="97" name="Group 96"/>
          <p:cNvGrpSpPr/>
          <p:nvPr/>
        </p:nvGrpSpPr>
        <p:grpSpPr>
          <a:xfrm>
            <a:off x="8739963" y="975432"/>
            <a:ext cx="2955005" cy="1286090"/>
            <a:chOff x="8739963" y="975432"/>
            <a:chExt cx="2955005" cy="1286090"/>
          </a:xfrm>
        </p:grpSpPr>
        <p:cxnSp>
          <p:nvCxnSpPr>
            <p:cNvPr id="7" name="AutoShape 23"/>
            <p:cNvCxnSpPr>
              <a:cxnSpLocks noChangeShapeType="1"/>
              <a:stCxn id="19" idx="2"/>
              <a:endCxn id="15" idx="0"/>
            </p:cNvCxnSpPr>
            <p:nvPr/>
          </p:nvCxnSpPr>
          <p:spPr bwMode="auto">
            <a:xfrm>
              <a:off x="10217465" y="975432"/>
              <a:ext cx="1" cy="179950"/>
            </a:xfrm>
            <a:prstGeom prst="straightConnector1">
              <a:avLst/>
            </a:prstGeom>
            <a:noFill/>
            <a:ln w="9525">
              <a:solidFill>
                <a:schemeClr val="tx1"/>
              </a:solidFill>
              <a:round/>
              <a:headEnd/>
              <a:tailEnd type="triangle" w="med" len="med"/>
            </a:ln>
          </p:spPr>
        </p:cxnSp>
        <p:pic>
          <p:nvPicPr>
            <p:cNvPr id="15" name="Picture 2" descr="C:\Users\abarrett\Downloads\ScreenHunter_04 Sep. 21 09.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963" y="1155382"/>
              <a:ext cx="2955005" cy="1106140"/>
            </a:xfrm>
            <a:prstGeom prst="rect">
              <a:avLst/>
            </a:prstGeom>
            <a:noFill/>
            <a:ln w="9525">
              <a:noFill/>
              <a:miter lim="800000"/>
              <a:headEnd/>
              <a:tailEnd/>
            </a:ln>
          </p:spPr>
        </p:pic>
      </p:grpSp>
      <p:sp>
        <p:nvSpPr>
          <p:cNvPr id="19" name="Rectangle 4"/>
          <p:cNvSpPr>
            <a:spLocks noChangeArrowheads="1"/>
          </p:cNvSpPr>
          <p:nvPr/>
        </p:nvSpPr>
        <p:spPr bwMode="auto">
          <a:xfrm>
            <a:off x="9516627" y="497087"/>
            <a:ext cx="1401676" cy="478345"/>
          </a:xfrm>
          <a:prstGeom prst="rect">
            <a:avLst/>
          </a:prstGeom>
          <a:solidFill>
            <a:srgbClr val="C00000"/>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pPr algn="ctr"/>
            <a:r>
              <a:rPr lang="en-GB" sz="1100" dirty="0">
                <a:solidFill>
                  <a:schemeClr val="bg1"/>
                </a:solidFill>
                <a:cs typeface="+mn-cs"/>
              </a:rPr>
              <a:t>User selects </a:t>
            </a:r>
          </a:p>
          <a:p>
            <a:pPr algn="ctr"/>
            <a:r>
              <a:rPr lang="en-GB" sz="1100" dirty="0">
                <a:solidFill>
                  <a:schemeClr val="bg1"/>
                </a:solidFill>
                <a:cs typeface="+mn-cs"/>
              </a:rPr>
              <a:t>&lt;Sync to RTC&gt;</a:t>
            </a:r>
          </a:p>
        </p:txBody>
      </p:sp>
      <p:grpSp>
        <p:nvGrpSpPr>
          <p:cNvPr id="95" name="Group 94"/>
          <p:cNvGrpSpPr/>
          <p:nvPr/>
        </p:nvGrpSpPr>
        <p:grpSpPr>
          <a:xfrm>
            <a:off x="6677247" y="4186659"/>
            <a:ext cx="2062715" cy="1500828"/>
            <a:chOff x="6677247" y="4186659"/>
            <a:chExt cx="2062715" cy="1500828"/>
          </a:xfrm>
        </p:grpSpPr>
        <p:sp>
          <p:nvSpPr>
            <p:cNvPr id="23" name="Rectangle 4"/>
            <p:cNvSpPr>
              <a:spLocks noChangeArrowheads="1"/>
            </p:cNvSpPr>
            <p:nvPr/>
          </p:nvSpPr>
          <p:spPr bwMode="auto">
            <a:xfrm>
              <a:off x="6677247" y="5035593"/>
              <a:ext cx="1169139" cy="651894"/>
            </a:xfrm>
            <a:prstGeom prst="rect">
              <a:avLst/>
            </a:prstGeom>
            <a:solidFill>
              <a:schemeClr val="bg1">
                <a:lumMod val="50000"/>
              </a:schemeClr>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pPr algn="ctr"/>
              <a:r>
                <a:rPr lang="en-GB" sz="1100" dirty="0">
                  <a:solidFill>
                    <a:schemeClr val="bg1"/>
                  </a:solidFill>
                </a:rPr>
                <a:t>User is returned to module</a:t>
              </a:r>
            </a:p>
          </p:txBody>
        </p:sp>
        <p:cxnSp>
          <p:nvCxnSpPr>
            <p:cNvPr id="24" name="AutoShape 23"/>
            <p:cNvCxnSpPr>
              <a:cxnSpLocks noChangeShapeType="1"/>
              <a:stCxn id="16" idx="2"/>
              <a:endCxn id="23" idx="0"/>
            </p:cNvCxnSpPr>
            <p:nvPr/>
          </p:nvCxnSpPr>
          <p:spPr bwMode="auto">
            <a:xfrm flipH="1">
              <a:off x="7261817" y="4186659"/>
              <a:ext cx="644" cy="848934"/>
            </a:xfrm>
            <a:prstGeom prst="straightConnector1">
              <a:avLst/>
            </a:prstGeom>
            <a:noFill/>
            <a:ln w="9525">
              <a:solidFill>
                <a:schemeClr val="tx1"/>
              </a:solidFill>
              <a:round/>
              <a:headEnd/>
              <a:tailEnd type="triangle" w="med" len="med"/>
            </a:ln>
          </p:spPr>
        </p:cxnSp>
        <p:cxnSp>
          <p:nvCxnSpPr>
            <p:cNvPr id="25" name="Elbow Connector 24"/>
            <p:cNvCxnSpPr>
              <a:stCxn id="14" idx="1"/>
              <a:endCxn id="23" idx="3"/>
            </p:cNvCxnSpPr>
            <p:nvPr/>
          </p:nvCxnSpPr>
          <p:spPr bwMode="auto">
            <a:xfrm rot="10800000" flipV="1">
              <a:off x="7846386" y="4972892"/>
              <a:ext cx="893576" cy="388648"/>
            </a:xfrm>
            <a:prstGeom prst="bentConnector3">
              <a:avLst/>
            </a:prstGeom>
            <a:solidFill>
              <a:srgbClr val="FFFF99"/>
            </a:solidFill>
            <a:ln w="9525" cap="flat" cmpd="sng" algn="ctr">
              <a:solidFill>
                <a:schemeClr val="tx1"/>
              </a:solidFill>
              <a:prstDash val="solid"/>
              <a:round/>
              <a:headEnd type="none" w="med" len="med"/>
              <a:tailEnd type="triangle"/>
            </a:ln>
            <a:effectLst/>
          </p:spPr>
        </p:cxnSp>
      </p:grpSp>
      <p:grpSp>
        <p:nvGrpSpPr>
          <p:cNvPr id="96" name="Group 95"/>
          <p:cNvGrpSpPr/>
          <p:nvPr/>
        </p:nvGrpSpPr>
        <p:grpSpPr>
          <a:xfrm>
            <a:off x="6039143" y="2158409"/>
            <a:ext cx="3790182" cy="2028250"/>
            <a:chOff x="6039143" y="2158409"/>
            <a:chExt cx="3790182" cy="2028250"/>
          </a:xfrm>
        </p:grpSpPr>
        <p:sp>
          <p:nvSpPr>
            <p:cNvPr id="9" name="Text Box 42"/>
            <p:cNvSpPr txBox="1">
              <a:spLocks noChangeArrowheads="1"/>
            </p:cNvSpPr>
            <p:nvPr/>
          </p:nvSpPr>
          <p:spPr bwMode="auto">
            <a:xfrm>
              <a:off x="9199088" y="3478550"/>
              <a:ext cx="630237" cy="230832"/>
            </a:xfrm>
            <a:prstGeom prst="rect">
              <a:avLst/>
            </a:prstGeom>
            <a:noFill/>
            <a:ln w="9525">
              <a:noFill/>
              <a:miter lim="800000"/>
              <a:headEnd/>
              <a:tailEnd/>
            </a:ln>
          </p:spPr>
          <p:txBody>
            <a:bodyPr>
              <a:spAutoFit/>
            </a:bodyPr>
            <a:lstStyle/>
            <a:p>
              <a:pPr algn="ctr"/>
              <a:r>
                <a:rPr lang="en-GB" sz="900" i="1" dirty="0"/>
                <a:t>Yes</a:t>
              </a:r>
            </a:p>
          </p:txBody>
        </p:sp>
        <p:pic>
          <p:nvPicPr>
            <p:cNvPr id="16" name="Picture 2" descr="C:\Users\abarrett\Downloads\ScreenHunter_08 Sep. 21 09.2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306" r="-1329"/>
            <a:stretch/>
          </p:blipFill>
          <p:spPr bwMode="auto">
            <a:xfrm>
              <a:off x="6039143" y="2158409"/>
              <a:ext cx="2446635" cy="2028250"/>
            </a:xfrm>
            <a:prstGeom prst="rect">
              <a:avLst/>
            </a:prstGeom>
            <a:noFill/>
            <a:ln w="9525">
              <a:noFill/>
              <a:miter lim="800000"/>
              <a:headEnd/>
              <a:tailEnd/>
            </a:ln>
          </p:spPr>
        </p:pic>
        <p:cxnSp>
          <p:nvCxnSpPr>
            <p:cNvPr id="17" name="AutoShape 23"/>
            <p:cNvCxnSpPr>
              <a:cxnSpLocks noChangeShapeType="1"/>
              <a:stCxn id="6" idx="1"/>
              <a:endCxn id="16" idx="3"/>
            </p:cNvCxnSpPr>
            <p:nvPr/>
          </p:nvCxnSpPr>
          <p:spPr bwMode="auto">
            <a:xfrm rot="10800000">
              <a:off x="8485779" y="3172534"/>
              <a:ext cx="1227655" cy="478790"/>
            </a:xfrm>
            <a:prstGeom prst="bentConnector3">
              <a:avLst>
                <a:gd name="adj1" fmla="val 50000"/>
              </a:avLst>
            </a:prstGeom>
            <a:noFill/>
            <a:ln w="9525">
              <a:solidFill>
                <a:schemeClr val="tx1"/>
              </a:solidFill>
              <a:round/>
              <a:headEnd/>
              <a:tailEnd type="triangle" w="med" len="med"/>
            </a:ln>
          </p:spPr>
        </p:cxnSp>
        <p:sp>
          <p:nvSpPr>
            <p:cNvPr id="81" name="Rectangle 4"/>
            <p:cNvSpPr>
              <a:spLocks noChangeArrowheads="1"/>
            </p:cNvSpPr>
            <p:nvPr/>
          </p:nvSpPr>
          <p:spPr bwMode="auto">
            <a:xfrm>
              <a:off x="7028121" y="2475417"/>
              <a:ext cx="1437249" cy="312724"/>
            </a:xfrm>
            <a:prstGeom prst="rect">
              <a:avLst/>
            </a:prstGeom>
            <a:solidFill>
              <a:srgbClr val="C00000"/>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pPr algn="ctr"/>
              <a:r>
                <a:rPr lang="en-GB" sz="1200" dirty="0">
                  <a:solidFill>
                    <a:schemeClr val="bg1"/>
                  </a:solidFill>
                </a:rPr>
                <a:t>Validation Report</a:t>
              </a:r>
            </a:p>
          </p:txBody>
        </p:sp>
      </p:grpSp>
      <p:grpSp>
        <p:nvGrpSpPr>
          <p:cNvPr id="94" name="Group 93"/>
          <p:cNvGrpSpPr/>
          <p:nvPr/>
        </p:nvGrpSpPr>
        <p:grpSpPr>
          <a:xfrm>
            <a:off x="9382333" y="5673471"/>
            <a:ext cx="1670261" cy="684469"/>
            <a:chOff x="9382333" y="5673471"/>
            <a:chExt cx="1670261" cy="684469"/>
          </a:xfrm>
        </p:grpSpPr>
        <p:sp>
          <p:nvSpPr>
            <p:cNvPr id="18" name="Rectangle 4"/>
            <p:cNvSpPr>
              <a:spLocks noChangeArrowheads="1"/>
            </p:cNvSpPr>
            <p:nvPr/>
          </p:nvSpPr>
          <p:spPr bwMode="auto">
            <a:xfrm>
              <a:off x="9382333" y="5879595"/>
              <a:ext cx="1670261" cy="478345"/>
            </a:xfrm>
            <a:prstGeom prst="rect">
              <a:avLst/>
            </a:prstGeom>
            <a:solidFill>
              <a:srgbClr val="C00000"/>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pPr algn="ctr"/>
              <a:r>
                <a:rPr lang="en-GB" sz="1100" dirty="0">
                  <a:solidFill>
                    <a:schemeClr val="bg1"/>
                  </a:solidFill>
                  <a:cs typeface="+mn-cs"/>
                </a:rPr>
                <a:t>System sends </a:t>
              </a:r>
            </a:p>
            <a:p>
              <a:pPr algn="ctr"/>
              <a:r>
                <a:rPr lang="en-GB" sz="1100" dirty="0">
                  <a:solidFill>
                    <a:schemeClr val="bg1"/>
                  </a:solidFill>
                  <a:cs typeface="+mn-cs"/>
                </a:rPr>
                <a:t>requirements to RTC</a:t>
              </a:r>
            </a:p>
          </p:txBody>
        </p:sp>
        <p:cxnSp>
          <p:nvCxnSpPr>
            <p:cNvPr id="20" name="AutoShape 23"/>
            <p:cNvCxnSpPr>
              <a:cxnSpLocks noChangeShapeType="1"/>
              <a:stCxn id="14" idx="2"/>
              <a:endCxn id="18" idx="0"/>
            </p:cNvCxnSpPr>
            <p:nvPr/>
          </p:nvCxnSpPr>
          <p:spPr bwMode="auto">
            <a:xfrm flipH="1">
              <a:off x="10217464" y="5687487"/>
              <a:ext cx="1" cy="192108"/>
            </a:xfrm>
            <a:prstGeom prst="straightConnector1">
              <a:avLst/>
            </a:prstGeom>
            <a:noFill/>
            <a:ln w="9525">
              <a:solidFill>
                <a:schemeClr val="tx1"/>
              </a:solidFill>
              <a:round/>
              <a:headEnd/>
              <a:tailEnd type="triangle" w="med" len="med"/>
            </a:ln>
          </p:spPr>
        </p:cxnSp>
        <p:sp>
          <p:nvSpPr>
            <p:cNvPr id="92" name="Text Box 42"/>
            <p:cNvSpPr txBox="1">
              <a:spLocks noChangeArrowheads="1"/>
            </p:cNvSpPr>
            <p:nvPr/>
          </p:nvSpPr>
          <p:spPr bwMode="auto">
            <a:xfrm>
              <a:off x="10053095" y="5673471"/>
              <a:ext cx="919193" cy="230832"/>
            </a:xfrm>
            <a:prstGeom prst="rect">
              <a:avLst/>
            </a:prstGeom>
            <a:noFill/>
            <a:ln w="9525">
              <a:noFill/>
              <a:miter lim="800000"/>
              <a:headEnd/>
              <a:tailEnd/>
            </a:ln>
          </p:spPr>
          <p:txBody>
            <a:bodyPr wrap="square">
              <a:spAutoFit/>
            </a:bodyPr>
            <a:lstStyle/>
            <a:p>
              <a:pPr algn="ctr"/>
              <a:r>
                <a:rPr lang="en-GB" sz="900" i="1" dirty="0"/>
                <a:t>Confirm</a:t>
              </a:r>
            </a:p>
          </p:txBody>
        </p:sp>
      </p:grpSp>
      <p:grpSp>
        <p:nvGrpSpPr>
          <p:cNvPr id="99" name="Group 98"/>
          <p:cNvGrpSpPr/>
          <p:nvPr/>
        </p:nvGrpSpPr>
        <p:grpSpPr>
          <a:xfrm>
            <a:off x="9516627" y="2261522"/>
            <a:ext cx="1508826" cy="1821602"/>
            <a:chOff x="9516627" y="2261522"/>
            <a:chExt cx="1508826" cy="1821602"/>
          </a:xfrm>
        </p:grpSpPr>
        <p:sp>
          <p:nvSpPr>
            <p:cNvPr id="6" name="AutoShape 17"/>
            <p:cNvSpPr>
              <a:spLocks noChangeArrowheads="1"/>
            </p:cNvSpPr>
            <p:nvPr/>
          </p:nvSpPr>
          <p:spPr bwMode="auto">
            <a:xfrm>
              <a:off x="9713433" y="3219524"/>
              <a:ext cx="1008063" cy="863600"/>
            </a:xfrm>
            <a:prstGeom prst="diamond">
              <a:avLst/>
            </a:prstGeom>
            <a:solidFill>
              <a:schemeClr val="bg1">
                <a:lumMod val="50000"/>
              </a:schemeClr>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pPr algn="ctr"/>
              <a:r>
                <a:rPr lang="en-GB" sz="900" dirty="0">
                  <a:solidFill>
                    <a:schemeClr val="bg1"/>
                  </a:solidFill>
                  <a:cs typeface="+mn-cs"/>
                </a:rPr>
                <a:t>Sync  </a:t>
              </a:r>
            </a:p>
            <a:p>
              <a:pPr algn="ctr"/>
              <a:r>
                <a:rPr lang="en-GB" sz="900" dirty="0">
                  <a:solidFill>
                    <a:schemeClr val="bg1"/>
                  </a:solidFill>
                  <a:cs typeface="+mn-cs"/>
                </a:rPr>
                <a:t>Errors?</a:t>
              </a:r>
            </a:p>
          </p:txBody>
        </p:sp>
        <p:sp>
          <p:nvSpPr>
            <p:cNvPr id="8" name="Text Box 41"/>
            <p:cNvSpPr txBox="1">
              <a:spLocks noChangeArrowheads="1"/>
            </p:cNvSpPr>
            <p:nvPr/>
          </p:nvSpPr>
          <p:spPr bwMode="auto">
            <a:xfrm>
              <a:off x="10395215" y="2276979"/>
              <a:ext cx="630238" cy="198437"/>
            </a:xfrm>
            <a:prstGeom prst="rect">
              <a:avLst/>
            </a:prstGeom>
            <a:noFill/>
            <a:ln w="9525">
              <a:noFill/>
              <a:miter lim="800000"/>
              <a:headEnd/>
              <a:tailEnd/>
            </a:ln>
          </p:spPr>
          <p:txBody>
            <a:bodyPr>
              <a:spAutoFit/>
            </a:bodyPr>
            <a:lstStyle/>
            <a:p>
              <a:pPr algn="ctr"/>
              <a:r>
                <a:rPr lang="en-GB" sz="700" i="1" dirty="0">
                  <a:solidFill>
                    <a:schemeClr val="bg1"/>
                  </a:solidFill>
                </a:rPr>
                <a:t>Confirm</a:t>
              </a:r>
            </a:p>
          </p:txBody>
        </p:sp>
        <p:cxnSp>
          <p:nvCxnSpPr>
            <p:cNvPr id="13" name="AutoShape 26"/>
            <p:cNvCxnSpPr>
              <a:cxnSpLocks noChangeShapeType="1"/>
              <a:stCxn id="15" idx="2"/>
              <a:endCxn id="21" idx="0"/>
            </p:cNvCxnSpPr>
            <p:nvPr/>
          </p:nvCxnSpPr>
          <p:spPr bwMode="auto">
            <a:xfrm flipH="1">
              <a:off x="10217465" y="2261522"/>
              <a:ext cx="1" cy="213018"/>
            </a:xfrm>
            <a:prstGeom prst="straightConnector1">
              <a:avLst/>
            </a:prstGeom>
            <a:noFill/>
            <a:ln w="9525">
              <a:solidFill>
                <a:schemeClr val="tx1"/>
              </a:solidFill>
              <a:round/>
              <a:headEnd/>
              <a:tailEnd type="triangle" w="med" len="med"/>
            </a:ln>
          </p:spPr>
        </p:cxnSp>
        <p:sp>
          <p:nvSpPr>
            <p:cNvPr id="21" name="Rectangle 4"/>
            <p:cNvSpPr>
              <a:spLocks noChangeArrowheads="1"/>
            </p:cNvSpPr>
            <p:nvPr/>
          </p:nvSpPr>
          <p:spPr bwMode="auto">
            <a:xfrm>
              <a:off x="9516627" y="2474540"/>
              <a:ext cx="1401676" cy="571290"/>
            </a:xfrm>
            <a:prstGeom prst="rect">
              <a:avLst/>
            </a:prstGeom>
            <a:solidFill>
              <a:schemeClr val="bg1">
                <a:lumMod val="50000"/>
              </a:schemeClr>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pPr algn="ctr"/>
              <a:r>
                <a:rPr lang="en-GB" sz="1050" dirty="0">
                  <a:solidFill>
                    <a:schemeClr val="bg1"/>
                  </a:solidFill>
                </a:rPr>
                <a:t>System checks for errors and creates variants</a:t>
              </a:r>
            </a:p>
          </p:txBody>
        </p:sp>
        <p:cxnSp>
          <p:nvCxnSpPr>
            <p:cNvPr id="22" name="AutoShape 23"/>
            <p:cNvCxnSpPr>
              <a:cxnSpLocks noChangeShapeType="1"/>
              <a:stCxn id="21" idx="2"/>
              <a:endCxn id="6" idx="0"/>
            </p:cNvCxnSpPr>
            <p:nvPr/>
          </p:nvCxnSpPr>
          <p:spPr bwMode="auto">
            <a:xfrm>
              <a:off x="10217465" y="3045830"/>
              <a:ext cx="0" cy="173694"/>
            </a:xfrm>
            <a:prstGeom prst="straightConnector1">
              <a:avLst/>
            </a:prstGeom>
            <a:noFill/>
            <a:ln w="9525">
              <a:solidFill>
                <a:schemeClr val="tx1"/>
              </a:solidFill>
              <a:round/>
              <a:headEnd/>
              <a:tailEnd type="triangle" w="med" len="med"/>
            </a:ln>
          </p:spPr>
        </p:cxnSp>
        <p:sp>
          <p:nvSpPr>
            <p:cNvPr id="93" name="Text Box 42"/>
            <p:cNvSpPr txBox="1">
              <a:spLocks noChangeArrowheads="1"/>
            </p:cNvSpPr>
            <p:nvPr/>
          </p:nvSpPr>
          <p:spPr bwMode="auto">
            <a:xfrm>
              <a:off x="10050939" y="2263416"/>
              <a:ext cx="919193" cy="230832"/>
            </a:xfrm>
            <a:prstGeom prst="rect">
              <a:avLst/>
            </a:prstGeom>
            <a:noFill/>
            <a:ln w="9525">
              <a:noFill/>
              <a:miter lim="800000"/>
              <a:headEnd/>
              <a:tailEnd/>
            </a:ln>
          </p:spPr>
          <p:txBody>
            <a:bodyPr wrap="square">
              <a:spAutoFit/>
            </a:bodyPr>
            <a:lstStyle/>
            <a:p>
              <a:pPr algn="ctr"/>
              <a:r>
                <a:rPr lang="en-GB" sz="900" i="1" dirty="0"/>
                <a:t>Confirm</a:t>
              </a:r>
            </a:p>
          </p:txBody>
        </p:sp>
      </p:grpSp>
    </p:spTree>
    <p:extLst>
      <p:ext uri="{BB962C8B-B14F-4D97-AF65-F5344CB8AC3E}">
        <p14:creationId xmlns:p14="http://schemas.microsoft.com/office/powerpoint/2010/main" val="91751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Synchronise Requirements</a:t>
            </a:r>
          </a:p>
        </p:txBody>
      </p:sp>
      <p:sp>
        <p:nvSpPr>
          <p:cNvPr id="3" name="Content Placeholder 2"/>
          <p:cNvSpPr>
            <a:spLocks noGrp="1"/>
          </p:cNvSpPr>
          <p:nvPr>
            <p:ph idx="1"/>
          </p:nvPr>
        </p:nvSpPr>
        <p:spPr>
          <a:xfrm>
            <a:off x="203200" y="533401"/>
            <a:ext cx="6410251" cy="5824539"/>
          </a:xfrm>
        </p:spPr>
        <p:txBody>
          <a:bodyPr/>
          <a:lstStyle/>
          <a:p>
            <a:r>
              <a:rPr lang="en-GB" dirty="0"/>
              <a:t>Selecting</a:t>
            </a:r>
            <a:r>
              <a:rPr lang="en-GB" i="1" dirty="0"/>
              <a:t> Sync Requirements</a:t>
            </a:r>
            <a:r>
              <a:rPr lang="en-GB" dirty="0"/>
              <a:t> starts a two-step process:</a:t>
            </a:r>
          </a:p>
          <a:p>
            <a:pPr marL="0" indent="0">
              <a:buNone/>
            </a:pPr>
            <a:endParaRPr lang="en-GB" dirty="0"/>
          </a:p>
          <a:p>
            <a:pPr lvl="0"/>
            <a:r>
              <a:rPr lang="en-GB" b="1" dirty="0"/>
              <a:t>Step 1 of 2: Data Checking</a:t>
            </a:r>
            <a:r>
              <a:rPr lang="en-GB" dirty="0"/>
              <a:t> </a:t>
            </a:r>
          </a:p>
          <a:p>
            <a:pPr lvl="1"/>
            <a:r>
              <a:rPr lang="en-GB" dirty="0"/>
              <a:t>The module is checked for data integrity issues. At this point, the user can view a </a:t>
            </a:r>
            <a:r>
              <a:rPr lang="en-GB" b="1" dirty="0"/>
              <a:t>report</a:t>
            </a:r>
            <a:r>
              <a:rPr lang="en-GB" dirty="0"/>
              <a:t> of all data to be transferred, </a:t>
            </a:r>
            <a:r>
              <a:rPr lang="en-GB" b="1" dirty="0"/>
              <a:t>confirm</a:t>
            </a:r>
            <a:r>
              <a:rPr lang="en-GB" dirty="0"/>
              <a:t> to proceed or </a:t>
            </a:r>
            <a:r>
              <a:rPr lang="en-GB" b="1" dirty="0"/>
              <a:t>cancel</a:t>
            </a:r>
            <a:r>
              <a:rPr lang="en-GB" dirty="0"/>
              <a:t> to exit</a:t>
            </a:r>
          </a:p>
          <a:p>
            <a:pPr lvl="0"/>
            <a:endParaRPr lang="en-GB" dirty="0"/>
          </a:p>
          <a:p>
            <a:endParaRPr lang="en-GB" b="1" dirty="0"/>
          </a:p>
          <a:p>
            <a:r>
              <a:rPr lang="en-GB" b="1" dirty="0"/>
              <a:t>Step 2 of 2:</a:t>
            </a:r>
            <a:r>
              <a:rPr lang="en-GB" dirty="0"/>
              <a:t> </a:t>
            </a:r>
            <a:r>
              <a:rPr lang="en-GB" b="1" dirty="0"/>
              <a:t>RTC Synchronisation</a:t>
            </a:r>
            <a:r>
              <a:rPr lang="en-GB" dirty="0"/>
              <a:t> </a:t>
            </a:r>
          </a:p>
          <a:p>
            <a:pPr lvl="1"/>
            <a:r>
              <a:rPr lang="en-GB" dirty="0"/>
              <a:t>The module has been checked and the requirements or changes are ready to be transferred to RTC for test planning</a:t>
            </a:r>
          </a:p>
          <a:p>
            <a:pPr lvl="1"/>
            <a:r>
              <a:rPr lang="en-GB" dirty="0"/>
              <a:t>The menu will inform the user how long this transfer will take</a:t>
            </a:r>
          </a:p>
          <a:p>
            <a:pPr lvl="1"/>
            <a:r>
              <a:rPr lang="en-GB" dirty="0"/>
              <a:t>Selecting </a:t>
            </a:r>
            <a:r>
              <a:rPr lang="en-GB" b="1" dirty="0"/>
              <a:t>Confirm</a:t>
            </a:r>
            <a:r>
              <a:rPr lang="en-GB" dirty="0"/>
              <a:t> will send the requirements to RTC</a:t>
            </a:r>
          </a:p>
          <a:p>
            <a:pPr lvl="1"/>
            <a:endParaRPr lang="en-GB" dirty="0"/>
          </a:p>
          <a:p>
            <a:pPr lvl="1"/>
            <a:endParaRPr lang="en-GB" dirty="0"/>
          </a:p>
          <a:p>
            <a:r>
              <a:rPr lang="en-GB" b="1" dirty="0"/>
              <a:t>Synchronisation Complete</a:t>
            </a:r>
          </a:p>
          <a:p>
            <a:pPr lvl="1"/>
            <a:r>
              <a:rPr lang="en-GB" dirty="0"/>
              <a:t>A confirmation box will display the requirements that have been processed and sent to RTC</a:t>
            </a:r>
          </a:p>
          <a:p>
            <a:pPr lvl="1"/>
            <a:endParaRPr lang="en-GB" dirty="0"/>
          </a:p>
          <a:p>
            <a:pPr lvl="0"/>
            <a:endParaRPr lang="en-GB" dirty="0"/>
          </a:p>
          <a:p>
            <a:pPr lvl="0"/>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31</a:t>
            </a:fld>
            <a:endParaRPr lang="en-IN" dirty="0"/>
          </a:p>
        </p:txBody>
      </p:sp>
      <p:pic>
        <p:nvPicPr>
          <p:cNvPr id="5" name="Picture 4" descr="C:\Users\IBM_ADMIN\Pictures\Captures\ScreenHunter_181 Jun. 20 09.45.jpg"/>
          <p:cNvPicPr/>
          <p:nvPr/>
        </p:nvPicPr>
        <p:blipFill>
          <a:blip r:embed="rId2">
            <a:extLst>
              <a:ext uri="{28A0092B-C50C-407E-A947-70E740481C1C}">
                <a14:useLocalDpi xmlns:a14="http://schemas.microsoft.com/office/drawing/2010/main" val="0"/>
              </a:ext>
            </a:extLst>
          </a:blip>
          <a:srcRect/>
          <a:stretch>
            <a:fillRect/>
          </a:stretch>
        </p:blipFill>
        <p:spPr bwMode="auto">
          <a:xfrm>
            <a:off x="6941325" y="943052"/>
            <a:ext cx="4816475" cy="1760855"/>
          </a:xfrm>
          <a:prstGeom prst="rect">
            <a:avLst/>
          </a:prstGeom>
          <a:noFill/>
          <a:ln>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325" y="4985079"/>
            <a:ext cx="2238375" cy="13620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1325" y="2893495"/>
            <a:ext cx="4816475" cy="1895673"/>
          </a:xfrm>
          <a:prstGeom prst="rect">
            <a:avLst/>
          </a:prstGeom>
        </p:spPr>
      </p:pic>
    </p:spTree>
    <p:extLst>
      <p:ext uri="{BB962C8B-B14F-4D97-AF65-F5344CB8AC3E}">
        <p14:creationId xmlns:p14="http://schemas.microsoft.com/office/powerpoint/2010/main" val="77922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Synchronisation Error Report</a:t>
            </a:r>
          </a:p>
        </p:txBody>
      </p:sp>
      <p:sp>
        <p:nvSpPr>
          <p:cNvPr id="3" name="Content Placeholder 2"/>
          <p:cNvSpPr>
            <a:spLocks noGrp="1"/>
          </p:cNvSpPr>
          <p:nvPr>
            <p:ph idx="1"/>
          </p:nvPr>
        </p:nvSpPr>
        <p:spPr>
          <a:xfrm>
            <a:off x="203200" y="533401"/>
            <a:ext cx="10981268" cy="5824539"/>
          </a:xfrm>
        </p:spPr>
        <p:txBody>
          <a:bodyPr/>
          <a:lstStyle/>
          <a:p>
            <a:r>
              <a:rPr lang="en-GB" dirty="0"/>
              <a:t>If the system finds errors in the quality of the requirements it will display a </a:t>
            </a:r>
            <a:r>
              <a:rPr lang="en-GB" i="1" dirty="0"/>
              <a:t>validation report</a:t>
            </a:r>
            <a:r>
              <a:rPr lang="en-GB" dirty="0"/>
              <a:t>, guiding the user on the actions required to correct the errors. Some examples of issues highlighted in the report are shown in the following table:</a:t>
            </a:r>
          </a:p>
          <a:p>
            <a:pPr marL="0" indent="0">
              <a:buNone/>
            </a:pPr>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32</a:t>
            </a:fld>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074121795"/>
              </p:ext>
            </p:extLst>
          </p:nvPr>
        </p:nvGraphicFramePr>
        <p:xfrm>
          <a:off x="637801" y="1494809"/>
          <a:ext cx="10568915" cy="4036336"/>
        </p:xfrm>
        <a:graphic>
          <a:graphicData uri="http://schemas.openxmlformats.org/drawingml/2006/table">
            <a:tbl>
              <a:tblPr firstRow="1" firstCol="1" bandRow="1">
                <a:tableStyleId>{69CF1AB2-1976-4502-BF36-3FF5EA218861}</a:tableStyleId>
              </a:tblPr>
              <a:tblGrid>
                <a:gridCol w="10568915">
                  <a:extLst>
                    <a:ext uri="{9D8B030D-6E8A-4147-A177-3AD203B41FA5}">
                      <a16:colId xmlns:a16="http://schemas.microsoft.com/office/drawing/2014/main" xmlns="" val="4218128108"/>
                    </a:ext>
                  </a:extLst>
                </a:gridCol>
              </a:tblGrid>
              <a:tr h="824594">
                <a:tc>
                  <a:txBody>
                    <a:bodyPr/>
                    <a:lstStyle/>
                    <a:p>
                      <a:pPr fontAlgn="base" hangingPunct="0">
                        <a:spcAft>
                          <a:spcPts val="0"/>
                        </a:spcAft>
                      </a:pPr>
                      <a:endParaRPr lang="en-US" sz="1200" u="sng" dirty="0">
                        <a:effectLst/>
                      </a:endParaRPr>
                    </a:p>
                    <a:p>
                      <a:pPr fontAlgn="base" hangingPunct="0">
                        <a:spcAft>
                          <a:spcPts val="0"/>
                        </a:spcAft>
                      </a:pPr>
                      <a:r>
                        <a:rPr lang="en-US" sz="1200" u="sng" dirty="0">
                          <a:effectLst/>
                        </a:rPr>
                        <a:t>Classified Requirements with no Target: </a:t>
                      </a:r>
                      <a:endParaRPr lang="en-GB" sz="1200" dirty="0">
                        <a:effectLst/>
                      </a:endParaRPr>
                    </a:p>
                    <a:p>
                      <a:pPr fontAlgn="base" hangingPunct="0">
                        <a:spcAft>
                          <a:spcPts val="0"/>
                        </a:spcAft>
                      </a:pPr>
                      <a:r>
                        <a:rPr lang="en-US" sz="1200" b="0" dirty="0">
                          <a:effectLst/>
                        </a:rPr>
                        <a:t>The following requirements have been classified but have no Targets set. </a:t>
                      </a:r>
                      <a:endParaRPr lang="en-GB" sz="1200" b="0" dirty="0">
                        <a:effectLst/>
                      </a:endParaRPr>
                    </a:p>
                    <a:p>
                      <a:pPr fontAlgn="base" hangingPunct="0">
                        <a:spcAft>
                          <a:spcPts val="0"/>
                        </a:spcAft>
                      </a:pPr>
                      <a:r>
                        <a:rPr lang="en-US" sz="1200" dirty="0">
                          <a:effectLst/>
                        </a:rPr>
                        <a:t>Unable to create requirement task for  WZ-10712, classified but no target found</a:t>
                      </a:r>
                      <a:endParaRPr lang="en-GB" sz="1200" dirty="0">
                        <a:effectLst/>
                      </a:endParaRPr>
                    </a:p>
                    <a:p>
                      <a:pPr fontAlgn="base" hangingPunct="0">
                        <a:spcAft>
                          <a:spcPts val="0"/>
                        </a:spcAft>
                      </a:pPr>
                      <a:r>
                        <a:rPr lang="en-US" sz="1200" dirty="0">
                          <a:effectLst/>
                        </a:rPr>
                        <a:t> </a:t>
                      </a:r>
                      <a:endParaRPr lang="en-GB"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179679618"/>
                  </a:ext>
                </a:extLst>
              </a:tr>
              <a:tr h="824594">
                <a:tc>
                  <a:txBody>
                    <a:bodyPr/>
                    <a:lstStyle/>
                    <a:p>
                      <a:pPr fontAlgn="base" hangingPunct="0">
                        <a:spcAft>
                          <a:spcPts val="0"/>
                        </a:spcAft>
                      </a:pPr>
                      <a:endParaRPr lang="en-US" sz="1200" u="sng" dirty="0">
                        <a:effectLst/>
                      </a:endParaRPr>
                    </a:p>
                    <a:p>
                      <a:pPr fontAlgn="base" hangingPunct="0">
                        <a:spcAft>
                          <a:spcPts val="0"/>
                        </a:spcAft>
                      </a:pPr>
                      <a:r>
                        <a:rPr lang="en-US" sz="1200" u="sng" dirty="0">
                          <a:effectLst/>
                        </a:rPr>
                        <a:t>Draft Requirements in Module: </a:t>
                      </a:r>
                      <a:endParaRPr lang="en-GB" sz="1200" dirty="0">
                        <a:effectLst/>
                      </a:endParaRPr>
                    </a:p>
                    <a:p>
                      <a:pPr fontAlgn="base" hangingPunct="0">
                        <a:spcAft>
                          <a:spcPts val="0"/>
                        </a:spcAft>
                      </a:pPr>
                      <a:r>
                        <a:rPr lang="en-US" sz="1200" b="0" dirty="0">
                          <a:effectLst/>
                        </a:rPr>
                        <a:t>The following requirements are set to Draft in this module and will not be sent to RTC. </a:t>
                      </a:r>
                      <a:endParaRPr lang="en-GB" sz="1200" b="0" dirty="0">
                        <a:effectLst/>
                      </a:endParaRPr>
                    </a:p>
                    <a:p>
                      <a:pPr fontAlgn="base" hangingPunct="0">
                        <a:spcAft>
                          <a:spcPts val="0"/>
                        </a:spcAft>
                      </a:pPr>
                      <a:r>
                        <a:rPr lang="en-US" sz="1200" dirty="0">
                          <a:effectLst/>
                        </a:rPr>
                        <a:t>Requirement WZ-10712 Status = Draft - This requirement will not be processed</a:t>
                      </a:r>
                      <a:endParaRPr lang="en-GB" sz="1200" dirty="0">
                        <a:effectLst/>
                      </a:endParaRPr>
                    </a:p>
                    <a:p>
                      <a:pPr fontAlgn="base" hangingPunct="0">
                        <a:spcAft>
                          <a:spcPts val="0"/>
                        </a:spcAft>
                      </a:pPr>
                      <a:r>
                        <a:rPr lang="en-US" sz="1200" dirty="0">
                          <a:effectLst/>
                        </a:rPr>
                        <a:t> </a:t>
                      </a:r>
                      <a:endParaRPr lang="en-GB"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72689793"/>
                  </a:ext>
                </a:extLst>
              </a:tr>
              <a:tr h="1083586">
                <a:tc>
                  <a:txBody>
                    <a:bodyPr/>
                    <a:lstStyle/>
                    <a:p>
                      <a:pPr fontAlgn="base" hangingPunct="0">
                        <a:spcAft>
                          <a:spcPts val="0"/>
                        </a:spcAft>
                      </a:pPr>
                      <a:endParaRPr lang="en-US" sz="1200" u="sng" dirty="0">
                        <a:effectLst/>
                      </a:endParaRPr>
                    </a:p>
                    <a:p>
                      <a:pPr fontAlgn="base" hangingPunct="0">
                        <a:spcAft>
                          <a:spcPts val="0"/>
                        </a:spcAft>
                      </a:pPr>
                      <a:r>
                        <a:rPr lang="en-US" sz="1200" u="sng" dirty="0">
                          <a:effectLst/>
                        </a:rPr>
                        <a:t>ERROR: Missing Required Information: </a:t>
                      </a:r>
                      <a:endParaRPr lang="en-GB" sz="1200" dirty="0">
                        <a:effectLst/>
                      </a:endParaRPr>
                    </a:p>
                    <a:p>
                      <a:pPr fontAlgn="base" hangingPunct="0">
                        <a:spcAft>
                          <a:spcPts val="0"/>
                        </a:spcAft>
                      </a:pPr>
                      <a:r>
                        <a:rPr lang="en-US" sz="1200" b="0" dirty="0">
                          <a:effectLst/>
                        </a:rPr>
                        <a:t>The following requirements have been classified Not Applicable but is missing mandatory information. The required information needs to be added to the following requirements in DOORS before RTC can be updated: </a:t>
                      </a:r>
                      <a:endParaRPr lang="en-GB" sz="1200" b="0" dirty="0">
                        <a:effectLst/>
                      </a:endParaRPr>
                    </a:p>
                    <a:p>
                      <a:pPr fontAlgn="base" hangingPunct="0">
                        <a:spcAft>
                          <a:spcPts val="600"/>
                        </a:spcAft>
                      </a:pPr>
                      <a:r>
                        <a:rPr lang="en-US" sz="1200" dirty="0">
                          <a:effectLst/>
                        </a:rPr>
                        <a:t>Requirement CLI-1021 Classified as Not Applicable - Please enter Classification Comments</a:t>
                      </a:r>
                    </a:p>
                  </a:txBody>
                  <a:tcPr marL="68580" marR="68580" marT="0" marB="0"/>
                </a:tc>
                <a:extLst>
                  <a:ext uri="{0D108BD9-81ED-4DB2-BD59-A6C34878D82A}">
                    <a16:rowId xmlns:a16="http://schemas.microsoft.com/office/drawing/2014/main" xmlns="" val="1587330186"/>
                  </a:ext>
                </a:extLst>
              </a:tr>
              <a:tr h="1123950">
                <a:tc>
                  <a:txBody>
                    <a:bodyPr/>
                    <a:lstStyle/>
                    <a:p>
                      <a:pPr fontAlgn="base" hangingPunct="0">
                        <a:spcAft>
                          <a:spcPts val="0"/>
                        </a:spcAft>
                      </a:pPr>
                      <a:endParaRPr lang="en-US" sz="1200" u="sng" dirty="0">
                        <a:effectLst/>
                      </a:endParaRPr>
                    </a:p>
                    <a:p>
                      <a:pPr fontAlgn="base" hangingPunct="0">
                        <a:spcAft>
                          <a:spcPts val="0"/>
                        </a:spcAft>
                      </a:pPr>
                      <a:r>
                        <a:rPr lang="en-US" sz="1200" u="sng" dirty="0">
                          <a:effectLst/>
                        </a:rPr>
                        <a:t>Work items to be deleted: </a:t>
                      </a:r>
                      <a:endParaRPr lang="en-GB" sz="1200" dirty="0">
                        <a:effectLst/>
                      </a:endParaRPr>
                    </a:p>
                    <a:p>
                      <a:pPr fontAlgn="base" hangingPunct="0">
                        <a:spcAft>
                          <a:spcPts val="0"/>
                        </a:spcAft>
                      </a:pPr>
                      <a:r>
                        <a:rPr lang="en-US" sz="1200" b="0" dirty="0">
                          <a:effectLst/>
                        </a:rPr>
                        <a:t>The following requirements will be deleted and their associated Task and Test Tasks will be set to N/A in RTC: </a:t>
                      </a:r>
                      <a:endParaRPr lang="en-GB" sz="1200" b="0" dirty="0">
                        <a:effectLst/>
                      </a:endParaRPr>
                    </a:p>
                    <a:p>
                      <a:pPr fontAlgn="base" hangingPunct="0">
                        <a:spcAft>
                          <a:spcPts val="0"/>
                        </a:spcAft>
                      </a:pPr>
                      <a:r>
                        <a:rPr lang="en-US" sz="1200" dirty="0">
                          <a:effectLst/>
                        </a:rPr>
                        <a:t>Requirement CLI-1004 will be set to N/A in RTC,  REQ: CLI-1004 Air discharge (Front HVAC) Setting 4 For  1.5L CRAIL Engine</a:t>
                      </a:r>
                      <a:endParaRPr lang="en-GB" sz="1200" dirty="0">
                        <a:effectLst/>
                      </a:endParaRPr>
                    </a:p>
                    <a:p>
                      <a:pPr fontAlgn="base" hangingPunct="0">
                        <a:spcAft>
                          <a:spcPts val="600"/>
                        </a:spcAft>
                      </a:pPr>
                      <a:r>
                        <a:rPr lang="en-US" sz="1200" dirty="0">
                          <a:effectLst/>
                        </a:rPr>
                        <a:t>Requirement CLI-1004 will be set to N/A in RTC,  REQ: CLI-1004 Air discharge (Front HVAC) Setting 4 For  1.2L NG MPFI NA Engine</a:t>
                      </a:r>
                      <a:endParaRPr lang="en-GB" sz="1200" b="1" dirty="0">
                        <a:effectLst/>
                        <a:latin typeface="Calibri" panose="020F0502020204030204" pitchFamily="34" charset="0"/>
                      </a:endParaRPr>
                    </a:p>
                  </a:txBody>
                  <a:tcPr marL="68580" marR="68580" marT="0" marB="0"/>
                </a:tc>
                <a:extLst>
                  <a:ext uri="{0D108BD9-81ED-4DB2-BD59-A6C34878D82A}">
                    <a16:rowId xmlns:a16="http://schemas.microsoft.com/office/drawing/2014/main" xmlns="" val="2176959836"/>
                  </a:ext>
                </a:extLst>
              </a:tr>
            </a:tbl>
          </a:graphicData>
        </a:graphic>
      </p:graphicFrame>
    </p:spTree>
    <p:extLst>
      <p:ext uri="{BB962C8B-B14F-4D97-AF65-F5344CB8AC3E}">
        <p14:creationId xmlns:p14="http://schemas.microsoft.com/office/powerpoint/2010/main" val="532371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50037" y="490870"/>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synchronised requirements are visible in the RTC Project plan for test planning</a:t>
            </a:r>
          </a:p>
        </p:txBody>
      </p:sp>
      <p:sp>
        <p:nvSpPr>
          <p:cNvPr id="2" name="Title 1"/>
          <p:cNvSpPr>
            <a:spLocks noGrp="1"/>
          </p:cNvSpPr>
          <p:nvPr>
            <p:ph type="title"/>
          </p:nvPr>
        </p:nvSpPr>
        <p:spPr/>
        <p:txBody>
          <a:bodyPr/>
          <a:lstStyle/>
          <a:p>
            <a:r>
              <a:rPr lang="en-GB" dirty="0"/>
              <a:t>View Requirements in RTC Project Plan</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666974" y="1159996"/>
            <a:ext cx="10704680" cy="4856516"/>
          </a:xfrm>
        </p:spPr>
      </p:pic>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33</a:t>
            </a:fld>
            <a:endParaRPr lang="en-IN" dirty="0"/>
          </a:p>
        </p:txBody>
      </p:sp>
      <p:sp>
        <p:nvSpPr>
          <p:cNvPr id="7" name="Rectangle 4"/>
          <p:cNvSpPr>
            <a:spLocks noChangeArrowheads="1"/>
          </p:cNvSpPr>
          <p:nvPr/>
        </p:nvSpPr>
        <p:spPr bwMode="auto">
          <a:xfrm>
            <a:off x="946299" y="3296093"/>
            <a:ext cx="10164726" cy="2115879"/>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Tree>
    <p:extLst>
      <p:ext uri="{BB962C8B-B14F-4D97-AF65-F5344CB8AC3E}">
        <p14:creationId xmlns:p14="http://schemas.microsoft.com/office/powerpoint/2010/main" val="2702073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4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34</a:t>
            </a:fld>
            <a:endParaRPr lang="en-IN" dirty="0"/>
          </a:p>
        </p:txBody>
      </p:sp>
    </p:spTree>
    <p:extLst>
      <p:ext uri="{BB962C8B-B14F-4D97-AF65-F5344CB8AC3E}">
        <p14:creationId xmlns:p14="http://schemas.microsoft.com/office/powerpoint/2010/main" val="2722656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5 </a:t>
            </a:r>
            <a:r>
              <a:rPr lang="en-GB" sz="3600" dirty="0"/>
              <a:t>– Writing Programme Requirements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35</a:t>
            </a:fld>
            <a:endParaRPr lang="en-IN" dirty="0"/>
          </a:p>
        </p:txBody>
      </p:sp>
    </p:spTree>
    <p:extLst>
      <p:ext uri="{BB962C8B-B14F-4D97-AF65-F5344CB8AC3E}">
        <p14:creationId xmlns:p14="http://schemas.microsoft.com/office/powerpoint/2010/main" val="2050678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Programme Specific Requirements</a:t>
            </a:r>
          </a:p>
        </p:txBody>
      </p:sp>
      <p:sp>
        <p:nvSpPr>
          <p:cNvPr id="3" name="Content Placeholder 2"/>
          <p:cNvSpPr>
            <a:spLocks noGrp="1"/>
          </p:cNvSpPr>
          <p:nvPr>
            <p:ph idx="1"/>
          </p:nvPr>
        </p:nvSpPr>
        <p:spPr>
          <a:xfrm>
            <a:off x="203200" y="533401"/>
            <a:ext cx="10705054" cy="5824539"/>
          </a:xfrm>
        </p:spPr>
        <p:txBody>
          <a:bodyPr/>
          <a:lstStyle/>
          <a:p>
            <a:r>
              <a:rPr lang="en-GB" dirty="0"/>
              <a:t>At programme start, the requirements module will already include all of the generic requirements owned by that team </a:t>
            </a:r>
          </a:p>
          <a:p>
            <a:r>
              <a:rPr lang="en-GB" dirty="0"/>
              <a:t>Users can also create their own </a:t>
            </a:r>
            <a:r>
              <a:rPr lang="en-GB" b="1" dirty="0"/>
              <a:t>programme specific </a:t>
            </a:r>
            <a:r>
              <a:rPr lang="en-GB" dirty="0"/>
              <a:t>requirements, </a:t>
            </a:r>
            <a:r>
              <a:rPr lang="en-GB" b="1" dirty="0"/>
              <a:t>headings</a:t>
            </a:r>
            <a:r>
              <a:rPr lang="en-GB" dirty="0"/>
              <a:t> and </a:t>
            </a:r>
            <a:r>
              <a:rPr lang="en-GB" b="1" dirty="0"/>
              <a:t>information</a:t>
            </a:r>
            <a:r>
              <a:rPr lang="en-GB" dirty="0"/>
              <a:t> fields</a:t>
            </a:r>
          </a:p>
          <a:p>
            <a:endParaRPr lang="en-GB" dirty="0"/>
          </a:p>
          <a:p>
            <a:r>
              <a:rPr lang="en-GB" dirty="0"/>
              <a:t>The following attributes are mandatory when authoring a RMDV</a:t>
            </a:r>
            <a:r>
              <a:rPr lang="en-GB" baseline="30000" dirty="0"/>
              <a:t>2</a:t>
            </a:r>
            <a:r>
              <a:rPr lang="en-GB" dirty="0"/>
              <a:t> requirement. (The system will not allow a user to transfer any requirements to RTC until all mandatory fields have been completed):</a:t>
            </a:r>
          </a:p>
          <a:p>
            <a:endParaRPr lang="en-GB" dirty="0"/>
          </a:p>
          <a:p>
            <a:pPr lvl="1">
              <a:buFont typeface="+mj-lt"/>
              <a:buAutoNum type="arabicPeriod"/>
            </a:pPr>
            <a:r>
              <a:rPr lang="en-GB" b="1" dirty="0"/>
              <a:t>Requirement text </a:t>
            </a:r>
            <a:r>
              <a:rPr lang="en-GB" dirty="0"/>
              <a:t>- the requirement </a:t>
            </a:r>
            <a:r>
              <a:rPr lang="en-GB" i="1" dirty="0"/>
              <a:t>title</a:t>
            </a:r>
            <a:r>
              <a:rPr lang="en-GB" dirty="0"/>
              <a:t> and </a:t>
            </a:r>
            <a:r>
              <a:rPr lang="en-GB" i="1" dirty="0"/>
              <a:t>description</a:t>
            </a:r>
            <a:endParaRPr lang="en-GB" dirty="0"/>
          </a:p>
          <a:p>
            <a:pPr lvl="1">
              <a:buFont typeface="+mj-lt"/>
              <a:buAutoNum type="arabicPeriod"/>
            </a:pPr>
            <a:r>
              <a:rPr lang="en-GB" b="1" dirty="0"/>
              <a:t>Object type </a:t>
            </a:r>
            <a:r>
              <a:rPr lang="en-GB" dirty="0"/>
              <a:t>– </a:t>
            </a:r>
            <a:r>
              <a:rPr lang="en-GB" i="1" dirty="0"/>
              <a:t>Requirement</a:t>
            </a:r>
            <a:r>
              <a:rPr lang="en-GB" dirty="0"/>
              <a:t>, </a:t>
            </a:r>
            <a:r>
              <a:rPr lang="en-GB" i="1" dirty="0"/>
              <a:t>Design Rule</a:t>
            </a:r>
            <a:r>
              <a:rPr lang="en-GB" dirty="0"/>
              <a:t>, </a:t>
            </a:r>
            <a:r>
              <a:rPr lang="en-GB" i="1" dirty="0"/>
              <a:t>Information</a:t>
            </a:r>
            <a:r>
              <a:rPr lang="en-GB" dirty="0"/>
              <a:t>, </a:t>
            </a:r>
            <a:r>
              <a:rPr lang="en-GB" i="1" dirty="0"/>
              <a:t>Heading</a:t>
            </a:r>
            <a:endParaRPr lang="en-GB" dirty="0"/>
          </a:p>
          <a:p>
            <a:pPr lvl="1">
              <a:buFont typeface="+mj-lt"/>
              <a:buAutoNum type="arabicPeriod"/>
            </a:pPr>
            <a:r>
              <a:rPr lang="en-GB" b="1" dirty="0"/>
              <a:t>Requirement status </a:t>
            </a:r>
            <a:r>
              <a:rPr lang="en-GB" dirty="0"/>
              <a:t>– </a:t>
            </a:r>
            <a:r>
              <a:rPr lang="en-GB" i="1" dirty="0"/>
              <a:t>Draft</a:t>
            </a:r>
            <a:r>
              <a:rPr lang="en-GB" dirty="0"/>
              <a:t> or </a:t>
            </a:r>
            <a:r>
              <a:rPr lang="en-GB" i="1" dirty="0"/>
              <a:t>Released</a:t>
            </a:r>
            <a:endParaRPr lang="en-GB" dirty="0"/>
          </a:p>
          <a:p>
            <a:pPr lvl="1">
              <a:buFont typeface="+mj-lt"/>
              <a:buAutoNum type="arabicPeriod"/>
            </a:pPr>
            <a:r>
              <a:rPr lang="en-GB" b="1" dirty="0"/>
              <a:t>Priority level </a:t>
            </a:r>
            <a:r>
              <a:rPr lang="en-GB" dirty="0"/>
              <a:t>– </a:t>
            </a:r>
            <a:r>
              <a:rPr lang="en-GB" i="1" dirty="0"/>
              <a:t>Legislation, brand</a:t>
            </a:r>
            <a:r>
              <a:rPr lang="en-GB" dirty="0"/>
              <a:t>, etc.</a:t>
            </a:r>
          </a:p>
          <a:p>
            <a:pPr lvl="1">
              <a:buFont typeface="+mj-lt"/>
              <a:buAutoNum type="arabicPeriod"/>
            </a:pPr>
            <a:r>
              <a:rPr lang="en-GB" b="1" dirty="0"/>
              <a:t>Requirement ID </a:t>
            </a:r>
            <a:r>
              <a:rPr lang="en-GB" dirty="0"/>
              <a:t>– this is auto-assigned by DOORS when the module is closed</a:t>
            </a:r>
          </a:p>
          <a:p>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36</a:t>
            </a:fld>
            <a:endParaRPr lang="en-IN" dirty="0"/>
          </a:p>
        </p:txBody>
      </p:sp>
    </p:spTree>
    <p:extLst>
      <p:ext uri="{BB962C8B-B14F-4D97-AF65-F5344CB8AC3E}">
        <p14:creationId xmlns:p14="http://schemas.microsoft.com/office/powerpoint/2010/main" val="52502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 Text</a:t>
            </a:r>
          </a:p>
        </p:txBody>
      </p:sp>
      <p:sp>
        <p:nvSpPr>
          <p:cNvPr id="3" name="Content Placeholder 2"/>
          <p:cNvSpPr>
            <a:spLocks noGrp="1"/>
          </p:cNvSpPr>
          <p:nvPr>
            <p:ph idx="1"/>
          </p:nvPr>
        </p:nvSpPr>
        <p:spPr>
          <a:xfrm>
            <a:off x="203200" y="533401"/>
            <a:ext cx="9568121" cy="5824539"/>
          </a:xfrm>
        </p:spPr>
        <p:txBody>
          <a:bodyPr/>
          <a:lstStyle/>
          <a:p>
            <a:r>
              <a:rPr lang="en-GB" dirty="0"/>
              <a:t>Requirement text should be added in the following format:</a:t>
            </a:r>
          </a:p>
          <a:p>
            <a:pPr lvl="1"/>
            <a:r>
              <a:rPr lang="en-GB" b="1" dirty="0"/>
              <a:t>Requirement Title (Bold) </a:t>
            </a:r>
          </a:p>
          <a:p>
            <a:pPr lvl="1"/>
            <a:r>
              <a:rPr lang="en-GB" dirty="0"/>
              <a:t>Requirement Text on next line</a:t>
            </a:r>
          </a:p>
          <a:p>
            <a:pPr lvl="1"/>
            <a:endParaRPr lang="en-GB" dirty="0"/>
          </a:p>
          <a:p>
            <a:pPr lvl="1"/>
            <a:endParaRPr lang="en-GB" dirty="0"/>
          </a:p>
          <a:p>
            <a:pPr lvl="1"/>
            <a:endParaRPr lang="en-GB" dirty="0"/>
          </a:p>
          <a:p>
            <a:pPr lvl="1"/>
            <a:endParaRPr lang="en-GB" dirty="0"/>
          </a:p>
          <a:p>
            <a:r>
              <a:rPr lang="en-GB" dirty="0"/>
              <a:t>When requirements are synchronised to RTC for testing (below), the </a:t>
            </a:r>
            <a:r>
              <a:rPr lang="en-GB" b="1" dirty="0"/>
              <a:t>requirement title </a:t>
            </a:r>
            <a:r>
              <a:rPr lang="en-GB" dirty="0"/>
              <a:t>is used as the title for the requirement task. It is recommended practice to make the requirement title unique so that it can be easily identified in the test plan. </a:t>
            </a:r>
            <a:r>
              <a:rPr lang="en-GB" b="1" dirty="0"/>
              <a:t>(There is a 100 character limit for requirement titles)</a:t>
            </a:r>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37</a:t>
            </a:fld>
            <a:endParaRPr lang="en-IN" dirty="0"/>
          </a:p>
        </p:txBody>
      </p:sp>
      <p:pic>
        <p:nvPicPr>
          <p:cNvPr id="5" name="Picture 4" descr="C:\Users\IBM_ADMIN\Pictures\Captures\ScreenHunter_143 Jun. 20 08.43.jpg"/>
          <p:cNvPicPr/>
          <p:nvPr/>
        </p:nvPicPr>
        <p:blipFill rotWithShape="1">
          <a:blip r:embed="rId2" cstate="print">
            <a:extLst>
              <a:ext uri="{28A0092B-C50C-407E-A947-70E740481C1C}">
                <a14:useLocalDpi xmlns:a14="http://schemas.microsoft.com/office/drawing/2010/main" val="0"/>
              </a:ext>
            </a:extLst>
          </a:blip>
          <a:srcRect b="-19287"/>
          <a:stretch/>
        </p:blipFill>
        <p:spPr bwMode="auto">
          <a:xfrm>
            <a:off x="1125818" y="1789430"/>
            <a:ext cx="5581015" cy="535940"/>
          </a:xfrm>
          <a:prstGeom prst="rect">
            <a:avLst/>
          </a:prstGeom>
          <a:noFill/>
          <a:ln>
            <a:noFill/>
          </a:ln>
          <a:extLst>
            <a:ext uri="{53640926-AAD7-44D8-BBD7-CCE9431645EC}">
              <a14:shadowObscured xmlns:a14="http://schemas.microsoft.com/office/drawing/2010/main"/>
            </a:ext>
          </a:extLst>
        </p:spPr>
      </p:pic>
      <p:pic>
        <p:nvPicPr>
          <p:cNvPr id="6" name="Picture 5" descr="C:\Users\IBM_ADMIN\Pictures\Captures\ScreenHunter_193 Jun. 20 11.50.jpg"/>
          <p:cNvPicPr/>
          <p:nvPr/>
        </p:nvPicPr>
        <p:blipFill rotWithShape="1">
          <a:blip r:embed="rId3" cstate="print">
            <a:extLst>
              <a:ext uri="{28A0092B-C50C-407E-A947-70E740481C1C}">
                <a14:useLocalDpi xmlns:a14="http://schemas.microsoft.com/office/drawing/2010/main" val="0"/>
              </a:ext>
            </a:extLst>
          </a:blip>
          <a:srcRect t="-12516" b="-8400"/>
          <a:stretch/>
        </p:blipFill>
        <p:spPr bwMode="auto">
          <a:xfrm>
            <a:off x="1125818" y="3746261"/>
            <a:ext cx="4477385" cy="372110"/>
          </a:xfrm>
          <a:prstGeom prst="rect">
            <a:avLst/>
          </a:prstGeom>
          <a:noFill/>
          <a:ln>
            <a:noFill/>
          </a:ln>
          <a:extLst>
            <a:ext uri="{53640926-AAD7-44D8-BBD7-CCE9431645EC}">
              <a14:shadowObscured xmlns:a14="http://schemas.microsoft.com/office/drawing/2010/main"/>
            </a:ext>
          </a:extLst>
        </p:spPr>
      </p:pic>
      <p:sp>
        <p:nvSpPr>
          <p:cNvPr id="7" name="Rectangle 4"/>
          <p:cNvSpPr>
            <a:spLocks noChangeArrowheads="1"/>
          </p:cNvSpPr>
          <p:nvPr/>
        </p:nvSpPr>
        <p:spPr bwMode="auto">
          <a:xfrm>
            <a:off x="2296633" y="3746261"/>
            <a:ext cx="1988288" cy="372110"/>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Tree>
    <p:extLst>
      <p:ext uri="{BB962C8B-B14F-4D97-AF65-F5344CB8AC3E}">
        <p14:creationId xmlns:p14="http://schemas.microsoft.com/office/powerpoint/2010/main" val="1565285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 Type</a:t>
            </a:r>
          </a:p>
        </p:txBody>
      </p:sp>
      <p:sp>
        <p:nvSpPr>
          <p:cNvPr id="3" name="Content Placeholder 2"/>
          <p:cNvSpPr>
            <a:spLocks noGrp="1"/>
          </p:cNvSpPr>
          <p:nvPr>
            <p:ph idx="1"/>
          </p:nvPr>
        </p:nvSpPr>
        <p:spPr/>
        <p:txBody>
          <a:bodyPr/>
          <a:lstStyle/>
          <a:p>
            <a:r>
              <a:rPr lang="en-GB" dirty="0"/>
              <a:t>Objects must be assigned a type as shown in the following table: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38</a:t>
            </a:fld>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21478069"/>
              </p:ext>
            </p:extLst>
          </p:nvPr>
        </p:nvGraphicFramePr>
        <p:xfrm>
          <a:off x="2738469" y="1100575"/>
          <a:ext cx="6787497" cy="2707640"/>
        </p:xfrm>
        <a:graphic>
          <a:graphicData uri="http://schemas.openxmlformats.org/drawingml/2006/table">
            <a:tbl>
              <a:tblPr firstRow="1" bandRow="1">
                <a:tableStyleId>{B301B821-A1FF-4177-AEE7-76D212191A09}</a:tableStyleId>
              </a:tblPr>
              <a:tblGrid>
                <a:gridCol w="1658553">
                  <a:extLst>
                    <a:ext uri="{9D8B030D-6E8A-4147-A177-3AD203B41FA5}">
                      <a16:colId xmlns:a16="http://schemas.microsoft.com/office/drawing/2014/main" xmlns="" val="2327261186"/>
                    </a:ext>
                  </a:extLst>
                </a:gridCol>
                <a:gridCol w="5128944">
                  <a:extLst>
                    <a:ext uri="{9D8B030D-6E8A-4147-A177-3AD203B41FA5}">
                      <a16:colId xmlns:a16="http://schemas.microsoft.com/office/drawing/2014/main" xmlns="" val="3499168705"/>
                    </a:ext>
                  </a:extLst>
                </a:gridCol>
              </a:tblGrid>
              <a:tr h="370840">
                <a:tc>
                  <a:txBody>
                    <a:bodyPr/>
                    <a:lstStyle/>
                    <a:p>
                      <a:pPr marL="17780" marR="17780">
                        <a:spcAft>
                          <a:spcPts val="0"/>
                        </a:spcAft>
                      </a:pPr>
                      <a:r>
                        <a:rPr lang="en-GB" sz="1400" b="1" dirty="0">
                          <a:effectLst/>
                        </a:rPr>
                        <a:t>Object Type</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Description</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208239141"/>
                  </a:ext>
                </a:extLst>
              </a:tr>
              <a:tr h="370840">
                <a:tc>
                  <a:txBody>
                    <a:bodyPr/>
                    <a:lstStyle/>
                    <a:p>
                      <a:pPr marL="17780" marR="17780">
                        <a:spcAft>
                          <a:spcPts val="0"/>
                        </a:spcAft>
                      </a:pPr>
                      <a:r>
                        <a:rPr lang="en-GB" sz="1400" b="1" dirty="0">
                          <a:effectLst/>
                        </a:rPr>
                        <a:t>Requirement</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Requirement </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541680683"/>
                  </a:ext>
                </a:extLst>
              </a:tr>
              <a:tr h="370840">
                <a:tc>
                  <a:txBody>
                    <a:bodyPr/>
                    <a:lstStyle/>
                    <a:p>
                      <a:pPr marL="17780" marR="17780">
                        <a:spcAft>
                          <a:spcPts val="0"/>
                        </a:spcAft>
                      </a:pPr>
                      <a:r>
                        <a:rPr lang="en-GB" sz="1400" b="1" dirty="0">
                          <a:effectLst/>
                        </a:rPr>
                        <a:t>Design Rule </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Requirement owned by Engineering (i.e.</a:t>
                      </a:r>
                      <a:r>
                        <a:rPr lang="en-GB" sz="1400" baseline="0" dirty="0">
                          <a:effectLst/>
                        </a:rPr>
                        <a:t> CAD Standards)</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748528848"/>
                  </a:ext>
                </a:extLst>
              </a:tr>
              <a:tr h="370840">
                <a:tc>
                  <a:txBody>
                    <a:bodyPr/>
                    <a:lstStyle/>
                    <a:p>
                      <a:pPr marL="17780" marR="17780">
                        <a:spcAft>
                          <a:spcPts val="0"/>
                        </a:spcAft>
                      </a:pPr>
                      <a:r>
                        <a:rPr lang="en-GB" sz="1400" b="1" dirty="0">
                          <a:effectLst/>
                        </a:rPr>
                        <a:t>Heading</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Document heading (i.e. 1.1, 1.2) (Does not get sent to RTC)</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1835234658"/>
                  </a:ext>
                </a:extLst>
              </a:tr>
              <a:tr h="370840">
                <a:tc>
                  <a:txBody>
                    <a:bodyPr/>
                    <a:lstStyle/>
                    <a:p>
                      <a:pPr marL="17780" marR="17780">
                        <a:spcAft>
                          <a:spcPts val="0"/>
                        </a:spcAft>
                      </a:pPr>
                      <a:r>
                        <a:rPr lang="en-GB" sz="1400" b="1" dirty="0">
                          <a:effectLst/>
                        </a:rPr>
                        <a:t>Information</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Used for general module information. (Does not get sent to RTC)</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596962509"/>
                  </a:ext>
                </a:extLst>
              </a:tr>
              <a:tr h="370840">
                <a:tc>
                  <a:txBody>
                    <a:bodyPr/>
                    <a:lstStyle/>
                    <a:p>
                      <a:pPr marL="17780" marR="17780">
                        <a:spcAft>
                          <a:spcPts val="0"/>
                        </a:spcAft>
                      </a:pPr>
                      <a:r>
                        <a:rPr lang="en-GB" sz="1400" b="1" dirty="0">
                          <a:effectLst/>
                        </a:rPr>
                        <a:t>Variant</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System type (not used by users)</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219053541"/>
                  </a:ext>
                </a:extLst>
              </a:tr>
              <a:tr h="370840">
                <a:tc>
                  <a:txBody>
                    <a:bodyPr/>
                    <a:lstStyle/>
                    <a:p>
                      <a:pPr marL="17780" marR="17780">
                        <a:spcAft>
                          <a:spcPts val="0"/>
                        </a:spcAft>
                      </a:pPr>
                      <a:r>
                        <a:rPr lang="en-GB" sz="1400" b="1" dirty="0">
                          <a:effectLst/>
                        </a:rPr>
                        <a:t>Deleted</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Used to set a programme requirement to a deleted status</a:t>
                      </a:r>
                      <a:r>
                        <a:rPr lang="en-GB" sz="1400" baseline="0" dirty="0">
                          <a:effectLst/>
                        </a:rPr>
                        <a:t> (requirement is still available but not used)</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612063957"/>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25" y="1100575"/>
            <a:ext cx="1598930" cy="2398395"/>
          </a:xfrm>
          <a:prstGeom prst="rect">
            <a:avLst/>
          </a:prstGeom>
        </p:spPr>
      </p:pic>
    </p:spTree>
    <p:extLst>
      <p:ext uri="{BB962C8B-B14F-4D97-AF65-F5344CB8AC3E}">
        <p14:creationId xmlns:p14="http://schemas.microsoft.com/office/powerpoint/2010/main" val="1431546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 Status</a:t>
            </a:r>
          </a:p>
        </p:txBody>
      </p:sp>
      <p:sp>
        <p:nvSpPr>
          <p:cNvPr id="3" name="Content Placeholder 2"/>
          <p:cNvSpPr>
            <a:spLocks noGrp="1"/>
          </p:cNvSpPr>
          <p:nvPr>
            <p:ph idx="1"/>
          </p:nvPr>
        </p:nvSpPr>
        <p:spPr/>
        <p:txBody>
          <a:bodyPr/>
          <a:lstStyle/>
          <a:p>
            <a:r>
              <a:rPr lang="en-GB" dirty="0"/>
              <a:t>New programme requirements (user created) have an initial status of </a:t>
            </a:r>
            <a:r>
              <a:rPr lang="en-GB" b="1" dirty="0"/>
              <a:t>Draft</a:t>
            </a:r>
            <a:r>
              <a:rPr lang="en-GB" dirty="0"/>
              <a:t>. When approved, their status is changed to </a:t>
            </a:r>
            <a:r>
              <a:rPr lang="en-GB" b="1" dirty="0"/>
              <a:t>Released</a:t>
            </a:r>
            <a:r>
              <a:rPr lang="en-GB" dirty="0"/>
              <a:t>. </a:t>
            </a:r>
          </a:p>
          <a:p>
            <a:pPr lvl="1"/>
            <a:r>
              <a:rPr lang="en-GB" dirty="0"/>
              <a:t>Only requirements that have been placed in the </a:t>
            </a:r>
            <a:r>
              <a:rPr lang="en-GB" b="1" dirty="0"/>
              <a:t>Released </a:t>
            </a:r>
            <a:r>
              <a:rPr lang="en-GB" dirty="0"/>
              <a:t>state can be tested in RMDV</a:t>
            </a:r>
            <a:r>
              <a:rPr lang="en-GB" baseline="30000" dirty="0"/>
              <a:t>2</a:t>
            </a:r>
            <a:r>
              <a:rPr lang="en-GB" dirty="0"/>
              <a:t> or linked to other requirements.</a:t>
            </a:r>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39</a:t>
            </a:fld>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01043373"/>
              </p:ext>
            </p:extLst>
          </p:nvPr>
        </p:nvGraphicFramePr>
        <p:xfrm>
          <a:off x="2680595" y="1467332"/>
          <a:ext cx="6787496" cy="2059320"/>
        </p:xfrm>
        <a:graphic>
          <a:graphicData uri="http://schemas.openxmlformats.org/drawingml/2006/table">
            <a:tbl>
              <a:tblPr firstRow="1" bandRow="1">
                <a:tableStyleId>{B301B821-A1FF-4177-AEE7-76D212191A09}</a:tableStyleId>
              </a:tblPr>
              <a:tblGrid>
                <a:gridCol w="1676080">
                  <a:extLst>
                    <a:ext uri="{9D8B030D-6E8A-4147-A177-3AD203B41FA5}">
                      <a16:colId xmlns:a16="http://schemas.microsoft.com/office/drawing/2014/main" xmlns="" val="2327261186"/>
                    </a:ext>
                  </a:extLst>
                </a:gridCol>
                <a:gridCol w="5111416">
                  <a:extLst>
                    <a:ext uri="{9D8B030D-6E8A-4147-A177-3AD203B41FA5}">
                      <a16:colId xmlns:a16="http://schemas.microsoft.com/office/drawing/2014/main" xmlns="" val="3499168705"/>
                    </a:ext>
                  </a:extLst>
                </a:gridCol>
              </a:tblGrid>
              <a:tr h="370840">
                <a:tc>
                  <a:txBody>
                    <a:bodyPr/>
                    <a:lstStyle/>
                    <a:p>
                      <a:pPr marL="17780" marR="17780">
                        <a:spcAft>
                          <a:spcPts val="0"/>
                        </a:spcAft>
                      </a:pPr>
                      <a:r>
                        <a:rPr lang="en-GB" sz="1400" dirty="0">
                          <a:effectLst/>
                        </a:rPr>
                        <a:t>Requirement Status</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Description</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208239141"/>
                  </a:ext>
                </a:extLst>
              </a:tr>
              <a:tr h="370840">
                <a:tc>
                  <a:txBody>
                    <a:bodyPr/>
                    <a:lstStyle/>
                    <a:p>
                      <a:pPr marL="17780" marR="17780">
                        <a:spcAft>
                          <a:spcPts val="0"/>
                        </a:spcAft>
                      </a:pPr>
                      <a:r>
                        <a:rPr lang="en-GB" sz="1400" b="1" dirty="0">
                          <a:effectLst/>
                        </a:rPr>
                        <a:t>Draft</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Initial status of a new requirement </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541680683"/>
                  </a:ext>
                </a:extLst>
              </a:tr>
              <a:tr h="370840">
                <a:tc>
                  <a:txBody>
                    <a:bodyPr/>
                    <a:lstStyle/>
                    <a:p>
                      <a:pPr marL="17780" marR="17780">
                        <a:spcAft>
                          <a:spcPts val="0"/>
                        </a:spcAft>
                      </a:pPr>
                      <a:r>
                        <a:rPr lang="en-GB" sz="1400" b="1" dirty="0">
                          <a:effectLst/>
                        </a:rPr>
                        <a:t>Released</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Requirement is approved and can be used for testing</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748528848"/>
                  </a:ext>
                </a:extLst>
              </a:tr>
              <a:tr h="370840">
                <a:tc>
                  <a:txBody>
                    <a:bodyPr/>
                    <a:lstStyle/>
                    <a:p>
                      <a:pPr marL="17780" marR="17780">
                        <a:spcAft>
                          <a:spcPts val="0"/>
                        </a:spcAft>
                      </a:pPr>
                      <a:r>
                        <a:rPr lang="en-GB" sz="1400" b="1" dirty="0">
                          <a:effectLst/>
                        </a:rPr>
                        <a:t>N/A</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Used for non-requirements such as headings and information</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1835234658"/>
                  </a:ext>
                </a:extLst>
              </a:tr>
              <a:tr h="520080">
                <a:tc>
                  <a:txBody>
                    <a:bodyPr/>
                    <a:lstStyle/>
                    <a:p>
                      <a:pPr marL="17780" marR="17780">
                        <a:spcAft>
                          <a:spcPts val="0"/>
                        </a:spcAft>
                      </a:pPr>
                      <a:r>
                        <a:rPr lang="en-GB" sz="1400" b="1" dirty="0">
                          <a:effectLst/>
                        </a:rPr>
                        <a:t>Transferred</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When a requirement is transferred to another team, the original requirement is not deleted but changed to a Transferred state</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596962509"/>
                  </a:ext>
                </a:extLst>
              </a:tr>
            </a:tbl>
          </a:graphicData>
        </a:graphic>
      </p:graphicFrame>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53" y="1445816"/>
            <a:ext cx="1532986" cy="2070412"/>
          </a:xfrm>
          <a:prstGeom prst="rect">
            <a:avLst/>
          </a:prstGeom>
        </p:spPr>
      </p:pic>
    </p:spTree>
    <p:extLst>
      <p:ext uri="{BB962C8B-B14F-4D97-AF65-F5344CB8AC3E}">
        <p14:creationId xmlns:p14="http://schemas.microsoft.com/office/powerpoint/2010/main" val="401269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Training Logins</a:t>
            </a:r>
          </a:p>
        </p:txBody>
      </p:sp>
      <p:sp>
        <p:nvSpPr>
          <p:cNvPr id="3" name="Content Placeholder 2"/>
          <p:cNvSpPr>
            <a:spLocks noGrp="1"/>
          </p:cNvSpPr>
          <p:nvPr>
            <p:ph idx="1"/>
          </p:nvPr>
        </p:nvSpPr>
        <p:spPr>
          <a:xfrm>
            <a:off x="203200" y="533401"/>
            <a:ext cx="10981268" cy="5824539"/>
          </a:xfrm>
        </p:spPr>
        <p:txBody>
          <a:bodyPr/>
          <a:lstStyle/>
          <a:p>
            <a:r>
              <a:rPr lang="en-GB" dirty="0"/>
              <a:t>Training logins are numbered 1 to 15. For example:</a:t>
            </a:r>
          </a:p>
          <a:p>
            <a:endParaRPr lang="en-GB" dirty="0"/>
          </a:p>
          <a:p>
            <a:r>
              <a:rPr lang="en-GB" dirty="0"/>
              <a:t>Login: 		</a:t>
            </a:r>
            <a:r>
              <a:rPr lang="en-GB" b="1" dirty="0"/>
              <a:t>training1</a:t>
            </a:r>
          </a:p>
          <a:p>
            <a:r>
              <a:rPr lang="en-GB" dirty="0"/>
              <a:t>Password:	</a:t>
            </a:r>
            <a:r>
              <a:rPr lang="en-GB" b="1" dirty="0"/>
              <a:t>Cloud123</a:t>
            </a:r>
            <a:r>
              <a:rPr lang="en-GB" dirty="0"/>
              <a:t> </a:t>
            </a:r>
          </a:p>
          <a:p>
            <a:endParaRPr lang="en-GB" dirty="0"/>
          </a:p>
          <a:p>
            <a:r>
              <a:rPr lang="en-GB" dirty="0"/>
              <a:t>The trainer will allocate your training number at the start of the course</a:t>
            </a:r>
          </a:p>
          <a:p>
            <a:endParaRPr lang="en-GB" dirty="0"/>
          </a:p>
          <a:p>
            <a:r>
              <a:rPr lang="en-GB" dirty="0"/>
              <a:t>Within the course, everyone will be working on a individual version of the </a:t>
            </a:r>
            <a:r>
              <a:rPr lang="en-GB" b="1" dirty="0"/>
              <a:t>A13 Climate and Comfort </a:t>
            </a:r>
            <a:r>
              <a:rPr lang="en-GB" dirty="0"/>
              <a:t>requirements module. The number of your allocated team is the same as your training login number</a:t>
            </a:r>
          </a:p>
          <a:p>
            <a:pPr lvl="1"/>
            <a:r>
              <a:rPr lang="en-GB" dirty="0"/>
              <a:t>i.e. </a:t>
            </a:r>
            <a:r>
              <a:rPr lang="en-GB" b="1" dirty="0"/>
              <a:t>A13-01 Climate and Comfort</a:t>
            </a:r>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a:t>
            </a:fld>
            <a:endParaRPr lang="en-IN" dirty="0"/>
          </a:p>
        </p:txBody>
      </p:sp>
    </p:spTree>
    <p:extLst>
      <p:ext uri="{BB962C8B-B14F-4D97-AF65-F5344CB8AC3E}">
        <p14:creationId xmlns:p14="http://schemas.microsoft.com/office/powerpoint/2010/main" val="1000160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Priority Level</a:t>
            </a:r>
          </a:p>
        </p:txBody>
      </p:sp>
      <p:sp>
        <p:nvSpPr>
          <p:cNvPr id="3" name="Content Placeholder 2"/>
          <p:cNvSpPr>
            <a:spLocks noGrp="1"/>
          </p:cNvSpPr>
          <p:nvPr>
            <p:ph idx="1"/>
          </p:nvPr>
        </p:nvSpPr>
        <p:spPr/>
        <p:txBody>
          <a:bodyPr/>
          <a:lstStyle/>
          <a:p>
            <a:r>
              <a:rPr lang="en-GB" dirty="0"/>
              <a:t>Requirements must be assigned a priority level as indicated in the following table (the highest priority is shown first in the table):</a:t>
            </a:r>
          </a:p>
          <a:p>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40</a:t>
            </a:fld>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535175818"/>
              </p:ext>
            </p:extLst>
          </p:nvPr>
        </p:nvGraphicFramePr>
        <p:xfrm>
          <a:off x="2694714" y="1134626"/>
          <a:ext cx="8428557" cy="4230775"/>
        </p:xfrm>
        <a:graphic>
          <a:graphicData uri="http://schemas.openxmlformats.org/drawingml/2006/table">
            <a:tbl>
              <a:tblPr firstRow="1" bandRow="1">
                <a:tableStyleId>{B301B821-A1FF-4177-AEE7-76D212191A09}</a:tableStyleId>
              </a:tblPr>
              <a:tblGrid>
                <a:gridCol w="1368000">
                  <a:extLst>
                    <a:ext uri="{9D8B030D-6E8A-4147-A177-3AD203B41FA5}">
                      <a16:colId xmlns:a16="http://schemas.microsoft.com/office/drawing/2014/main" xmlns="" val="2327261186"/>
                    </a:ext>
                  </a:extLst>
                </a:gridCol>
                <a:gridCol w="7060557">
                  <a:extLst>
                    <a:ext uri="{9D8B030D-6E8A-4147-A177-3AD203B41FA5}">
                      <a16:colId xmlns:a16="http://schemas.microsoft.com/office/drawing/2014/main" xmlns="" val="3499168705"/>
                    </a:ext>
                  </a:extLst>
                </a:gridCol>
              </a:tblGrid>
              <a:tr h="370840">
                <a:tc>
                  <a:txBody>
                    <a:bodyPr/>
                    <a:lstStyle/>
                    <a:p>
                      <a:pPr marL="17780" marR="17780">
                        <a:spcAft>
                          <a:spcPts val="0"/>
                        </a:spcAft>
                      </a:pPr>
                      <a:r>
                        <a:rPr lang="en-GB" sz="1400" dirty="0">
                          <a:effectLst/>
                        </a:rPr>
                        <a:t>Priority Level</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17780" marR="17780">
                        <a:spcAft>
                          <a:spcPts val="0"/>
                        </a:spcAft>
                      </a:pPr>
                      <a:r>
                        <a:rPr lang="en-GB" sz="1400" dirty="0">
                          <a:effectLst/>
                        </a:rPr>
                        <a:t>Description</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208239141"/>
                  </a:ext>
                </a:extLst>
              </a:tr>
              <a:tr h="1025085">
                <a:tc>
                  <a:txBody>
                    <a:bodyPr/>
                    <a:lstStyle/>
                    <a:p>
                      <a:pPr>
                        <a:spcAft>
                          <a:spcPts val="600"/>
                        </a:spcAft>
                      </a:pPr>
                      <a:r>
                        <a:rPr lang="en-GB" sz="1400" b="1" dirty="0">
                          <a:effectLst/>
                        </a:rPr>
                        <a:t>Legislation</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342900" marR="17780" lvl="0" indent="-342900">
                        <a:spcAft>
                          <a:spcPts val="0"/>
                        </a:spcAft>
                        <a:buFont typeface="Wingdings" panose="05000000000000000000" pitchFamily="2" charset="2"/>
                        <a:buChar char=""/>
                        <a:tabLst>
                          <a:tab pos="228600" algn="l"/>
                        </a:tabLst>
                      </a:pPr>
                      <a:r>
                        <a:rPr lang="en-US" sz="1400" dirty="0">
                          <a:effectLst/>
                        </a:rPr>
                        <a:t>Requirements that if not met, will render the products uncertified (illegal) in one or more market(s) and will prevent vehicles from being registered</a:t>
                      </a:r>
                      <a:endParaRPr lang="en-GB" sz="1400" dirty="0">
                        <a:effectLst/>
                      </a:endParaRPr>
                    </a:p>
                    <a:p>
                      <a:pPr marL="342900" marR="17780" lvl="0" indent="-342900">
                        <a:spcAft>
                          <a:spcPts val="0"/>
                        </a:spcAft>
                        <a:buFont typeface="Wingdings" panose="05000000000000000000" pitchFamily="2" charset="2"/>
                        <a:buChar char=""/>
                        <a:tabLst>
                          <a:tab pos="228600" algn="l"/>
                        </a:tabLst>
                      </a:pPr>
                      <a:r>
                        <a:rPr lang="en-US" sz="1400" dirty="0">
                          <a:effectLst/>
                        </a:rPr>
                        <a:t>Non-compliant products may not be dispatched from the vehicle assembly plant</a:t>
                      </a:r>
                      <a:endParaRPr lang="en-GB" sz="1400" dirty="0">
                        <a:effectLst/>
                      </a:endParaRPr>
                    </a:p>
                    <a:p>
                      <a:pPr marL="342900" marR="17780" lvl="0" indent="-342900">
                        <a:spcAft>
                          <a:spcPts val="0"/>
                        </a:spcAft>
                        <a:buFont typeface="Wingdings" panose="05000000000000000000" pitchFamily="2" charset="2"/>
                        <a:buChar char=""/>
                        <a:tabLst>
                          <a:tab pos="228600" algn="l"/>
                        </a:tabLst>
                      </a:pPr>
                      <a:r>
                        <a:rPr lang="en-US" sz="1400" dirty="0">
                          <a:effectLst/>
                        </a:rPr>
                        <a:t>No deviations are allowed for legislation requirements</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541680683"/>
                  </a:ext>
                </a:extLst>
              </a:tr>
              <a:tr h="565049">
                <a:tc>
                  <a:txBody>
                    <a:bodyPr/>
                    <a:lstStyle/>
                    <a:p>
                      <a:pPr>
                        <a:spcAft>
                          <a:spcPts val="600"/>
                        </a:spcAft>
                      </a:pPr>
                      <a:r>
                        <a:rPr lang="en-GB" sz="1400" b="1" dirty="0">
                          <a:effectLst/>
                        </a:rPr>
                        <a:t>Brand</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342900" marR="17780" lvl="0" indent="-342900">
                        <a:spcAft>
                          <a:spcPts val="0"/>
                        </a:spcAft>
                        <a:buFont typeface="Wingdings" panose="05000000000000000000" pitchFamily="2" charset="2"/>
                        <a:buChar char=""/>
                        <a:tabLst>
                          <a:tab pos="228600" algn="l"/>
                        </a:tabLst>
                      </a:pPr>
                      <a:r>
                        <a:rPr lang="en-US" sz="1400" dirty="0">
                          <a:effectLst/>
                        </a:rPr>
                        <a:t>A minimum level of performance that defines the TML brand and brand DNA.</a:t>
                      </a:r>
                      <a:endParaRPr lang="en-GB" sz="1400" dirty="0">
                        <a:effectLst/>
                      </a:endParaRPr>
                    </a:p>
                    <a:p>
                      <a:pPr marL="342900" marR="17780" lvl="0" indent="-342900">
                        <a:spcAft>
                          <a:spcPts val="0"/>
                        </a:spcAft>
                        <a:buFont typeface="Wingdings" panose="05000000000000000000" pitchFamily="2" charset="2"/>
                        <a:buChar char=""/>
                        <a:tabLst>
                          <a:tab pos="228600" algn="l"/>
                        </a:tabLst>
                      </a:pPr>
                      <a:r>
                        <a:rPr lang="en-US" sz="1400" dirty="0">
                          <a:effectLst/>
                        </a:rPr>
                        <a:t>A design or manufacturing strategy</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748528848"/>
                  </a:ext>
                </a:extLst>
              </a:tr>
              <a:tr h="1146791">
                <a:tc>
                  <a:txBody>
                    <a:bodyPr/>
                    <a:lstStyle/>
                    <a:p>
                      <a:pPr>
                        <a:spcAft>
                          <a:spcPts val="600"/>
                        </a:spcAft>
                      </a:pPr>
                      <a:r>
                        <a:rPr lang="en-GB" sz="1400" b="1" dirty="0">
                          <a:effectLst/>
                        </a:rPr>
                        <a:t>Safety</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342900" marR="17780" lvl="0" indent="-342900">
                        <a:spcAft>
                          <a:spcPts val="0"/>
                        </a:spcAft>
                        <a:buFont typeface="Wingdings" panose="05000000000000000000" pitchFamily="2" charset="2"/>
                        <a:buChar char=""/>
                        <a:tabLst>
                          <a:tab pos="228600" algn="l"/>
                        </a:tabLst>
                      </a:pPr>
                      <a:r>
                        <a:rPr lang="en-US" sz="1400" dirty="0">
                          <a:effectLst/>
                        </a:rPr>
                        <a:t>Voluntary external agreement or code of practice, perhaps over and above the legislation</a:t>
                      </a:r>
                      <a:endParaRPr lang="en-GB" sz="1400" dirty="0">
                        <a:effectLst/>
                      </a:endParaRPr>
                    </a:p>
                    <a:p>
                      <a:pPr marL="342900" marR="17780" lvl="0" indent="-342900">
                        <a:spcAft>
                          <a:spcPts val="0"/>
                        </a:spcAft>
                        <a:buFont typeface="Wingdings" panose="05000000000000000000" pitchFamily="2" charset="2"/>
                        <a:buChar char=""/>
                        <a:tabLst>
                          <a:tab pos="228600" algn="l"/>
                        </a:tabLst>
                      </a:pPr>
                      <a:r>
                        <a:rPr lang="en-US" sz="1400" dirty="0">
                          <a:effectLst/>
                        </a:rPr>
                        <a:t>Voluntary internal safety requirements or policy, perhaps over and above the legislation</a:t>
                      </a:r>
                      <a:endParaRPr lang="en-GB" sz="1400" dirty="0">
                        <a:effectLst/>
                      </a:endParaRPr>
                    </a:p>
                    <a:p>
                      <a:pPr marL="342900" marR="17780" lvl="0" indent="-342900">
                        <a:spcAft>
                          <a:spcPts val="0"/>
                        </a:spcAft>
                        <a:buFont typeface="Wingdings" panose="05000000000000000000" pitchFamily="2" charset="2"/>
                        <a:buChar char=""/>
                        <a:tabLst>
                          <a:tab pos="228600" algn="l"/>
                        </a:tabLst>
                      </a:pPr>
                      <a:r>
                        <a:rPr lang="en-US" sz="1400" dirty="0">
                          <a:effectLst/>
                        </a:rPr>
                        <a:t>Requirements that avoid hazardous safety conditions to the service provider</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1835234658"/>
                  </a:ext>
                </a:extLst>
              </a:tr>
              <a:tr h="561505">
                <a:tc>
                  <a:txBody>
                    <a:bodyPr/>
                    <a:lstStyle/>
                    <a:p>
                      <a:pPr>
                        <a:spcAft>
                          <a:spcPts val="600"/>
                        </a:spcAft>
                      </a:pPr>
                      <a:r>
                        <a:rPr lang="en-GB" sz="1400" b="1" dirty="0">
                          <a:effectLst/>
                        </a:rPr>
                        <a:t>Specification</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342900" marR="17780" lvl="0" indent="-342900">
                        <a:spcAft>
                          <a:spcPts val="0"/>
                        </a:spcAft>
                        <a:buFont typeface="Wingdings" panose="05000000000000000000" pitchFamily="2" charset="2"/>
                        <a:buChar char=""/>
                        <a:tabLst>
                          <a:tab pos="228600" algn="l"/>
                        </a:tabLst>
                      </a:pPr>
                      <a:r>
                        <a:rPr lang="en-US" sz="1400" dirty="0">
                          <a:effectLst/>
                        </a:rPr>
                        <a:t>A product related requirement below the level of Brand or Safety that still relates to customer satisfaction or proper vehicle function</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3596962509"/>
                  </a:ext>
                </a:extLst>
              </a:tr>
              <a:tr h="561505">
                <a:tc>
                  <a:txBody>
                    <a:bodyPr/>
                    <a:lstStyle/>
                    <a:p>
                      <a:pPr>
                        <a:spcAft>
                          <a:spcPts val="600"/>
                        </a:spcAft>
                      </a:pPr>
                      <a:r>
                        <a:rPr lang="en-GB" sz="1400" b="1" dirty="0">
                          <a:effectLst/>
                        </a:rPr>
                        <a:t>Design</a:t>
                      </a:r>
                      <a:r>
                        <a:rPr lang="en-GB" sz="1400" b="1" baseline="0" dirty="0">
                          <a:effectLst/>
                        </a:rPr>
                        <a:t> Rule</a:t>
                      </a:r>
                      <a:endParaRPr lang="en-GB" sz="14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tc>
                  <a:txBody>
                    <a:bodyPr/>
                    <a:lstStyle/>
                    <a:p>
                      <a:pPr marL="342900" marR="1778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tab pos="228600" algn="l"/>
                        </a:tabLst>
                        <a:defRPr/>
                      </a:pPr>
                      <a:r>
                        <a:rPr lang="en-US" sz="1400" dirty="0">
                          <a:effectLst/>
                        </a:rPr>
                        <a:t>An </a:t>
                      </a:r>
                      <a:r>
                        <a:rPr lang="en-US" sz="1400" baseline="0" dirty="0">
                          <a:effectLst/>
                        </a:rPr>
                        <a:t>e</a:t>
                      </a:r>
                      <a:r>
                        <a:rPr lang="en-US" sz="1400" dirty="0">
                          <a:effectLst/>
                        </a:rPr>
                        <a:t>ngineering standard</a:t>
                      </a:r>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0" marB="0" anchor="ctr"/>
                </a:tc>
                <a:extLst>
                  <a:ext uri="{0D108BD9-81ED-4DB2-BD59-A6C34878D82A}">
                    <a16:rowId xmlns:a16="http://schemas.microsoft.com/office/drawing/2014/main" xmlns="" val="1131567735"/>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68" y="1112045"/>
            <a:ext cx="1647825" cy="2333625"/>
          </a:xfrm>
          <a:prstGeom prst="rect">
            <a:avLst/>
          </a:prstGeom>
        </p:spPr>
      </p:pic>
    </p:spTree>
    <p:extLst>
      <p:ext uri="{BB962C8B-B14F-4D97-AF65-F5344CB8AC3E}">
        <p14:creationId xmlns:p14="http://schemas.microsoft.com/office/powerpoint/2010/main" val="1611633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Programme Requirement in DOORS</a:t>
            </a:r>
          </a:p>
        </p:txBody>
      </p:sp>
      <p:sp>
        <p:nvSpPr>
          <p:cNvPr id="3" name="Content Placeholder 2"/>
          <p:cNvSpPr>
            <a:spLocks noGrp="1"/>
          </p:cNvSpPr>
          <p:nvPr>
            <p:ph idx="1"/>
          </p:nvPr>
        </p:nvSpPr>
        <p:spPr/>
        <p:txBody>
          <a:bodyPr/>
          <a:lstStyle/>
          <a:p>
            <a:r>
              <a:rPr lang="en-GB" dirty="0"/>
              <a:t>Requirements can be authored in any DOORS view, but the</a:t>
            </a:r>
            <a:r>
              <a:rPr lang="en-GB" b="1" dirty="0"/>
              <a:t> default </a:t>
            </a:r>
            <a:r>
              <a:rPr lang="en-GB" dirty="0"/>
              <a:t>view contains the mandatory fields needed:</a:t>
            </a:r>
          </a:p>
          <a:p>
            <a:endParaRPr lang="en-GB" dirty="0"/>
          </a:p>
          <a:p>
            <a:pPr lvl="0"/>
            <a:r>
              <a:rPr lang="en-GB" dirty="0"/>
              <a:t>A new requirement is created by selecting the </a:t>
            </a:r>
            <a:r>
              <a:rPr lang="en-GB" i="1" dirty="0"/>
              <a:t>New requirement</a:t>
            </a:r>
            <a:r>
              <a:rPr lang="en-GB" dirty="0"/>
              <a:t> icon                     or by selecting the requirement where you want to create the new requirement and right click: </a:t>
            </a:r>
            <a:r>
              <a:rPr lang="en-GB" i="1" dirty="0"/>
              <a:t>Insert &gt; Object</a:t>
            </a:r>
          </a:p>
          <a:p>
            <a:pPr lvl="1"/>
            <a:r>
              <a:rPr lang="en-GB" dirty="0"/>
              <a:t>This provides an empty requirement at the selected location in the requirement module. </a:t>
            </a:r>
          </a:p>
          <a:p>
            <a:pPr lvl="0"/>
            <a:r>
              <a:rPr lang="en-GB" dirty="0"/>
              <a:t>Requirements may be changed to headings (and vice-versa), using the </a:t>
            </a:r>
            <a:r>
              <a:rPr lang="en-GB" i="1" dirty="0"/>
              <a:t>Object text</a:t>
            </a:r>
            <a:r>
              <a:rPr lang="en-GB" dirty="0"/>
              <a:t> and </a:t>
            </a:r>
            <a:r>
              <a:rPr lang="en-GB" i="1" dirty="0"/>
              <a:t>Heading</a:t>
            </a:r>
            <a:r>
              <a:rPr lang="en-GB" dirty="0"/>
              <a:t> icons: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41</a:t>
            </a:fld>
            <a:endParaRPr lang="en-IN" dirty="0"/>
          </a:p>
        </p:txBody>
      </p:sp>
      <p:pic>
        <p:nvPicPr>
          <p:cNvPr id="10" name="Picture 9" descr="C:\Users\IBM_ADMIN\Pictures\Captures\ScreenHunter_131 Jun. 14 10.30.jpg"/>
          <p:cNvPicPr/>
          <p:nvPr/>
        </p:nvPicPr>
        <p:blipFill rotWithShape="1">
          <a:blip r:embed="rId2" cstate="print">
            <a:extLst>
              <a:ext uri="{28A0092B-C50C-407E-A947-70E740481C1C}">
                <a14:useLocalDpi xmlns:a14="http://schemas.microsoft.com/office/drawing/2010/main" val="0"/>
              </a:ext>
            </a:extLst>
          </a:blip>
          <a:srcRect b="-8059"/>
          <a:stretch/>
        </p:blipFill>
        <p:spPr bwMode="auto">
          <a:xfrm>
            <a:off x="9105519" y="1923979"/>
            <a:ext cx="1100943" cy="408450"/>
          </a:xfrm>
          <a:prstGeom prst="rect">
            <a:avLst/>
          </a:prstGeom>
          <a:noFill/>
          <a:ln>
            <a:noFill/>
          </a:ln>
          <a:extLst>
            <a:ext uri="{53640926-AAD7-44D8-BBD7-CCE9431645EC}">
              <a14:shadowObscured xmlns:a14="http://schemas.microsoft.com/office/drawing/2010/main"/>
            </a:ext>
          </a:extLst>
        </p:spPr>
      </p:pic>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6447072" y="1105787"/>
            <a:ext cx="676742" cy="319730"/>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90" y="2789328"/>
            <a:ext cx="11034072" cy="2388732"/>
          </a:xfrm>
          <a:prstGeom prst="rect">
            <a:avLst/>
          </a:prstGeom>
        </p:spPr>
      </p:pic>
      <p:sp>
        <p:nvSpPr>
          <p:cNvPr id="13" name="Rectangular Callout 12"/>
          <p:cNvSpPr/>
          <p:nvPr/>
        </p:nvSpPr>
        <p:spPr>
          <a:xfrm>
            <a:off x="2161430" y="3719037"/>
            <a:ext cx="1645026" cy="529314"/>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Requirement title </a:t>
            </a:r>
            <a:r>
              <a:rPr lang="en-GB" sz="1400" kern="0" dirty="0">
                <a:solidFill>
                  <a:srgbClr val="FFFFFF"/>
                </a:solidFill>
                <a:effectLst>
                  <a:outerShdw blurRad="38100" dist="38100" dir="2700000" algn="tl">
                    <a:srgbClr val="000000">
                      <a:alpha val="43137"/>
                    </a:srgbClr>
                  </a:outerShdw>
                </a:effectLst>
                <a:cs typeface="Arial" charset="0"/>
              </a:rPr>
              <a:t>and</a:t>
            </a:r>
            <a:r>
              <a:rPr lang="en-GB" sz="1400" b="1" kern="0" dirty="0">
                <a:solidFill>
                  <a:srgbClr val="FFFFFF"/>
                </a:solidFill>
                <a:effectLst>
                  <a:outerShdw blurRad="38100" dist="38100" dir="2700000" algn="tl">
                    <a:srgbClr val="000000">
                      <a:alpha val="43137"/>
                    </a:srgbClr>
                  </a:outerShdw>
                </a:effectLst>
                <a:cs typeface="Arial" charset="0"/>
              </a:rPr>
              <a:t> text</a:t>
            </a:r>
          </a:p>
        </p:txBody>
      </p:sp>
      <p:sp>
        <p:nvSpPr>
          <p:cNvPr id="14" name="Rectangular Callout 13"/>
          <p:cNvSpPr/>
          <p:nvPr/>
        </p:nvSpPr>
        <p:spPr>
          <a:xfrm>
            <a:off x="6276948" y="2978996"/>
            <a:ext cx="1304063" cy="529314"/>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Object type</a:t>
            </a:r>
          </a:p>
        </p:txBody>
      </p:sp>
      <p:sp>
        <p:nvSpPr>
          <p:cNvPr id="15" name="Rectangular Callout 14"/>
          <p:cNvSpPr/>
          <p:nvPr/>
        </p:nvSpPr>
        <p:spPr>
          <a:xfrm>
            <a:off x="7674657" y="2978996"/>
            <a:ext cx="863287" cy="529314"/>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Req</a:t>
            </a:r>
          </a:p>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Status</a:t>
            </a:r>
          </a:p>
        </p:txBody>
      </p:sp>
      <p:sp>
        <p:nvSpPr>
          <p:cNvPr id="16" name="Rectangular Callout 15"/>
          <p:cNvSpPr/>
          <p:nvPr/>
        </p:nvSpPr>
        <p:spPr>
          <a:xfrm>
            <a:off x="8673876" y="2978996"/>
            <a:ext cx="863287" cy="529314"/>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Priority</a:t>
            </a:r>
          </a:p>
        </p:txBody>
      </p:sp>
      <p:sp>
        <p:nvSpPr>
          <p:cNvPr id="17" name="Rectangular Callout 16"/>
          <p:cNvSpPr/>
          <p:nvPr/>
        </p:nvSpPr>
        <p:spPr>
          <a:xfrm>
            <a:off x="708312" y="5113600"/>
            <a:ext cx="2640944" cy="851268"/>
          </a:xfrm>
          <a:prstGeom prst="wedgeRectCallout">
            <a:avLst>
              <a:gd name="adj1" fmla="val -34850"/>
              <a:gd name="adj2" fmla="val -113716"/>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Requirement ID </a:t>
            </a:r>
            <a:r>
              <a:rPr lang="en-GB" sz="1400" kern="0" dirty="0">
                <a:solidFill>
                  <a:srgbClr val="FFFFFF"/>
                </a:solidFill>
                <a:effectLst>
                  <a:outerShdw blurRad="38100" dist="38100" dir="2700000" algn="tl">
                    <a:srgbClr val="000000">
                      <a:alpha val="43137"/>
                    </a:srgbClr>
                  </a:outerShdw>
                </a:effectLst>
                <a:cs typeface="Arial" charset="0"/>
              </a:rPr>
              <a:t>is assigned automatically when you Synchronise with RTC</a:t>
            </a:r>
          </a:p>
        </p:txBody>
      </p:sp>
    </p:spTree>
    <p:extLst>
      <p:ext uri="{BB962C8B-B14F-4D97-AF65-F5344CB8AC3E}">
        <p14:creationId xmlns:p14="http://schemas.microsoft.com/office/powerpoint/2010/main" val="201521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 Writing Checklist</a:t>
            </a:r>
          </a:p>
        </p:txBody>
      </p:sp>
      <p:sp>
        <p:nvSpPr>
          <p:cNvPr id="3" name="Content Placeholder 2"/>
          <p:cNvSpPr>
            <a:spLocks noGrp="1"/>
          </p:cNvSpPr>
          <p:nvPr>
            <p:ph idx="1"/>
          </p:nvPr>
        </p:nvSpPr>
        <p:spPr>
          <a:xfrm>
            <a:off x="203200" y="533401"/>
            <a:ext cx="7643628" cy="5824539"/>
          </a:xfrm>
        </p:spPr>
        <p:txBody>
          <a:bodyPr/>
          <a:lstStyle/>
          <a:p>
            <a:pPr eaLnBrk="1" hangingPunct="1">
              <a:buClr>
                <a:srgbClr val="000000"/>
              </a:buClr>
            </a:pPr>
            <a:r>
              <a:rPr lang="en-US" kern="0" dirty="0">
                <a:solidFill>
                  <a:srgbClr val="000000"/>
                </a:solidFill>
                <a:latin typeface="Calibri"/>
                <a:ea typeface="MS PGothic" panose="020B0600070205080204" pitchFamily="34" charset="-128"/>
              </a:rPr>
              <a:t>For each requirement ask the question:</a:t>
            </a:r>
            <a:endParaRPr lang="en-GB" kern="0" dirty="0">
              <a:solidFill>
                <a:srgbClr val="000000"/>
              </a:solidFill>
              <a:latin typeface="Calibri"/>
              <a:ea typeface="MS PGothic" panose="020B0600070205080204" pitchFamily="34" charset="-128"/>
            </a:endParaRPr>
          </a:p>
          <a:p>
            <a:pPr marL="576263" lvl="1" eaLnBrk="1" hangingPunct="1">
              <a:buClr>
                <a:srgbClr val="000000"/>
              </a:buClr>
            </a:pPr>
            <a:r>
              <a:rPr lang="en-US" kern="0" dirty="0">
                <a:solidFill>
                  <a:srgbClr val="000000"/>
                </a:solidFill>
                <a:latin typeface="Calibri"/>
                <a:ea typeface="MS PGothic" panose="020B0600070205080204" pitchFamily="34" charset="-128"/>
              </a:rPr>
              <a:t>Is it correct? (asks for something possible, do-able, legal)</a:t>
            </a:r>
            <a:endParaRPr lang="en-GB" kern="0" dirty="0">
              <a:solidFill>
                <a:srgbClr val="000000"/>
              </a:solidFill>
              <a:latin typeface="Calibri"/>
              <a:ea typeface="MS PGothic" panose="020B0600070205080204" pitchFamily="34" charset="-128"/>
            </a:endParaRPr>
          </a:p>
          <a:p>
            <a:pPr marL="576263" lvl="1" eaLnBrk="1" hangingPunct="1">
              <a:buClr>
                <a:srgbClr val="000000"/>
              </a:buClr>
            </a:pPr>
            <a:r>
              <a:rPr lang="en-US" kern="0" dirty="0">
                <a:solidFill>
                  <a:srgbClr val="000000"/>
                </a:solidFill>
                <a:latin typeface="Calibri"/>
                <a:ea typeface="MS PGothic" panose="020B0600070205080204" pitchFamily="34" charset="-128"/>
              </a:rPr>
              <a:t>Is it complete? (a complete sentence, as discussed above)</a:t>
            </a:r>
            <a:endParaRPr lang="en-GB" kern="0" dirty="0">
              <a:solidFill>
                <a:srgbClr val="000000"/>
              </a:solidFill>
              <a:latin typeface="Calibri"/>
              <a:ea typeface="MS PGothic" panose="020B0600070205080204" pitchFamily="34" charset="-128"/>
            </a:endParaRPr>
          </a:p>
          <a:p>
            <a:pPr marL="576263" lvl="1" eaLnBrk="1" hangingPunct="1">
              <a:buClr>
                <a:srgbClr val="000000"/>
              </a:buClr>
            </a:pPr>
            <a:r>
              <a:rPr lang="en-US" kern="0" dirty="0">
                <a:solidFill>
                  <a:srgbClr val="000000"/>
                </a:solidFill>
                <a:latin typeface="Calibri"/>
                <a:ea typeface="MS PGothic" panose="020B0600070205080204" pitchFamily="34" charset="-128"/>
              </a:rPr>
              <a:t>Is it clear? (unambiguous and not confusing)</a:t>
            </a:r>
            <a:endParaRPr lang="en-GB" kern="0" dirty="0">
              <a:solidFill>
                <a:srgbClr val="000000"/>
              </a:solidFill>
              <a:latin typeface="Calibri"/>
              <a:ea typeface="MS PGothic" panose="020B0600070205080204" pitchFamily="34" charset="-128"/>
            </a:endParaRPr>
          </a:p>
          <a:p>
            <a:pPr marL="576263" lvl="1" eaLnBrk="1" hangingPunct="1">
              <a:buClr>
                <a:srgbClr val="000000"/>
              </a:buClr>
            </a:pPr>
            <a:r>
              <a:rPr lang="en-US" kern="0" dirty="0">
                <a:solidFill>
                  <a:srgbClr val="000000"/>
                </a:solidFill>
                <a:latin typeface="Calibri"/>
                <a:ea typeface="MS PGothic" panose="020B0600070205080204" pitchFamily="34" charset="-128"/>
              </a:rPr>
              <a:t>Is it consistent? (not in conflict with other requirements)</a:t>
            </a:r>
            <a:endParaRPr lang="en-GB" kern="0" dirty="0">
              <a:solidFill>
                <a:srgbClr val="000000"/>
              </a:solidFill>
              <a:latin typeface="Calibri"/>
              <a:ea typeface="MS PGothic" panose="020B0600070205080204" pitchFamily="34" charset="-128"/>
            </a:endParaRPr>
          </a:p>
          <a:p>
            <a:pPr marL="576263" lvl="1" eaLnBrk="1" hangingPunct="1">
              <a:buClr>
                <a:srgbClr val="000000"/>
              </a:buClr>
            </a:pPr>
            <a:r>
              <a:rPr lang="en-US" kern="0" dirty="0">
                <a:solidFill>
                  <a:srgbClr val="000000"/>
                </a:solidFill>
                <a:latin typeface="Calibri"/>
                <a:ea typeface="MS PGothic" panose="020B0600070205080204" pitchFamily="34" charset="-128"/>
              </a:rPr>
              <a:t>Is it verifiable? (can we determine that the system meets the requirement?)</a:t>
            </a:r>
            <a:endParaRPr lang="en-GB" kern="0" dirty="0">
              <a:solidFill>
                <a:srgbClr val="000000"/>
              </a:solidFill>
              <a:latin typeface="Calibri"/>
              <a:ea typeface="MS PGothic" panose="020B0600070205080204" pitchFamily="34" charset="-128"/>
            </a:endParaRPr>
          </a:p>
          <a:p>
            <a:pPr marL="576263" lvl="1" eaLnBrk="1" hangingPunct="1">
              <a:buClr>
                <a:srgbClr val="000000"/>
              </a:buClr>
            </a:pPr>
            <a:r>
              <a:rPr lang="en-US" kern="0" dirty="0">
                <a:solidFill>
                  <a:srgbClr val="000000"/>
                </a:solidFill>
                <a:latin typeface="Calibri"/>
                <a:ea typeface="MS PGothic" panose="020B0600070205080204" pitchFamily="34" charset="-128"/>
              </a:rPr>
              <a:t>Is it traceable? (uniquely identified and can be tracked)</a:t>
            </a:r>
            <a:endParaRPr lang="en-GB" kern="0" dirty="0">
              <a:solidFill>
                <a:srgbClr val="000000"/>
              </a:solidFill>
              <a:latin typeface="Calibri"/>
              <a:ea typeface="MS PGothic" panose="020B0600070205080204" pitchFamily="34" charset="-128"/>
            </a:endParaRPr>
          </a:p>
          <a:p>
            <a:pPr marL="576263" lvl="1" eaLnBrk="1" hangingPunct="1">
              <a:buClr>
                <a:srgbClr val="000000"/>
              </a:buClr>
            </a:pPr>
            <a:r>
              <a:rPr lang="en-US" kern="0" dirty="0">
                <a:solidFill>
                  <a:srgbClr val="000000"/>
                </a:solidFill>
                <a:latin typeface="Calibri"/>
                <a:ea typeface="MS PGothic" panose="020B0600070205080204" pitchFamily="34" charset="-128"/>
              </a:rPr>
              <a:t>Is it feasible? (accomplished within cost and schedule)</a:t>
            </a:r>
            <a:endParaRPr lang="en-GB" kern="0" dirty="0">
              <a:solidFill>
                <a:srgbClr val="000000"/>
              </a:solidFill>
              <a:latin typeface="Calibri"/>
              <a:ea typeface="MS PGothic" panose="020B0600070205080204" pitchFamily="34" charset="-128"/>
            </a:endParaRPr>
          </a:p>
          <a:p>
            <a:pPr marL="0" indent="0">
              <a:buNone/>
            </a:pPr>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42</a:t>
            </a:fld>
            <a:endParaRPr lang="en-IN" dirty="0"/>
          </a:p>
        </p:txBody>
      </p:sp>
      <p:sp>
        <p:nvSpPr>
          <p:cNvPr id="5" name="AutoShape 5"/>
          <p:cNvSpPr>
            <a:spLocks noChangeArrowheads="1"/>
          </p:cNvSpPr>
          <p:nvPr/>
        </p:nvSpPr>
        <p:spPr bwMode="auto">
          <a:xfrm>
            <a:off x="5859879" y="5528928"/>
            <a:ext cx="1725612" cy="720725"/>
          </a:xfrm>
          <a:prstGeom prst="flowChartAlternateProcess">
            <a:avLst/>
          </a:prstGeom>
          <a:gradFill rotWithShape="1">
            <a:gsLst>
              <a:gs pos="0">
                <a:schemeClr val="accent2">
                  <a:gamma/>
                  <a:shade val="46275"/>
                  <a:invGamma/>
                </a:schemeClr>
              </a:gs>
              <a:gs pos="100000">
                <a:schemeClr val="accent2"/>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eaLnBrk="1" hangingPunct="1">
              <a:defRPr/>
            </a:pPr>
            <a:r>
              <a:rPr lang="en-GB" sz="2000" dirty="0">
                <a:solidFill>
                  <a:schemeClr val="bg1"/>
                </a:solidFill>
                <a:latin typeface="+mn-lt"/>
                <a:cs typeface="+mn-cs"/>
              </a:rPr>
              <a:t>Unique</a:t>
            </a:r>
          </a:p>
        </p:txBody>
      </p:sp>
      <p:sp>
        <p:nvSpPr>
          <p:cNvPr id="6" name="AutoShape 6"/>
          <p:cNvSpPr>
            <a:spLocks noChangeArrowheads="1"/>
          </p:cNvSpPr>
          <p:nvPr/>
        </p:nvSpPr>
        <p:spPr bwMode="auto">
          <a:xfrm>
            <a:off x="7585491" y="5528928"/>
            <a:ext cx="1725613" cy="720725"/>
          </a:xfrm>
          <a:prstGeom prst="flowChartAlternateProcess">
            <a:avLst/>
          </a:prstGeom>
          <a:gradFill rotWithShape="1">
            <a:gsLst>
              <a:gs pos="0">
                <a:schemeClr val="hlink">
                  <a:gamma/>
                  <a:shade val="46275"/>
                  <a:invGamma/>
                </a:schemeClr>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defRPr/>
            </a:pPr>
            <a:r>
              <a:rPr lang="en-GB" sz="2000" dirty="0">
                <a:solidFill>
                  <a:schemeClr val="bg1"/>
                </a:solidFill>
                <a:latin typeface="+mn-lt"/>
                <a:cs typeface="+mn-cs"/>
              </a:rPr>
              <a:t>Atomic</a:t>
            </a:r>
          </a:p>
        </p:txBody>
      </p:sp>
      <p:sp>
        <p:nvSpPr>
          <p:cNvPr id="7" name="AutoShape 7"/>
          <p:cNvSpPr>
            <a:spLocks noChangeArrowheads="1"/>
          </p:cNvSpPr>
          <p:nvPr/>
        </p:nvSpPr>
        <p:spPr bwMode="auto">
          <a:xfrm>
            <a:off x="9311104" y="5528928"/>
            <a:ext cx="1725612" cy="720725"/>
          </a:xfrm>
          <a:prstGeom prst="flowChartAlternateProcess">
            <a:avLst/>
          </a:prstGeom>
          <a:gradFill rotWithShape="1">
            <a:gsLst>
              <a:gs pos="0">
                <a:schemeClr val="folHlink">
                  <a:gamma/>
                  <a:shade val="46275"/>
                  <a:invGamma/>
                </a:schemeClr>
              </a:gs>
              <a:gs pos="100000">
                <a:schemeClr val="folHlink"/>
              </a:gs>
            </a:gsLst>
            <a:lin ang="18900000" scaled="1"/>
          </a:gra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eaLnBrk="1" hangingPunct="1">
              <a:defRPr/>
            </a:pPr>
            <a:r>
              <a:rPr lang="en-GB" sz="2000" dirty="0">
                <a:solidFill>
                  <a:schemeClr val="bg1"/>
                </a:solidFill>
                <a:latin typeface="+mn-lt"/>
                <a:cs typeface="+mn-cs"/>
              </a:rPr>
              <a:t>Identified</a:t>
            </a:r>
          </a:p>
        </p:txBody>
      </p:sp>
      <p:sp>
        <p:nvSpPr>
          <p:cNvPr id="8" name="AutoShape 11"/>
          <p:cNvSpPr>
            <a:spLocks noChangeArrowheads="1"/>
          </p:cNvSpPr>
          <p:nvPr/>
        </p:nvSpPr>
        <p:spPr bwMode="auto">
          <a:xfrm>
            <a:off x="6720304" y="4808203"/>
            <a:ext cx="1725612" cy="720725"/>
          </a:xfrm>
          <a:prstGeom prst="flowChartAlternateProcess">
            <a:avLst/>
          </a:prstGeom>
          <a:gradFill rotWithShape="1">
            <a:gsLst>
              <a:gs pos="0">
                <a:srgbClr val="724839"/>
              </a:gs>
              <a:gs pos="100000">
                <a:srgbClr val="F79C7B"/>
              </a:gs>
            </a:gsLst>
            <a:lin ang="189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79C7B"/>
            </a:extrusionClr>
          </a:sp3d>
        </p:spPr>
        <p:txBody>
          <a:bodyPr wrap="none" anchor="ctr">
            <a:flatTx/>
          </a:bodyPr>
          <a:lstStyle/>
          <a:p>
            <a:pPr algn="ctr" eaLnBrk="1" hangingPunct="1">
              <a:defRPr/>
            </a:pPr>
            <a:r>
              <a:rPr lang="en-GB" sz="2000" dirty="0">
                <a:solidFill>
                  <a:schemeClr val="bg1"/>
                </a:solidFill>
                <a:latin typeface="+mn-lt"/>
                <a:cs typeface="+mn-cs"/>
              </a:rPr>
              <a:t>Correct</a:t>
            </a:r>
          </a:p>
        </p:txBody>
      </p:sp>
      <p:sp>
        <p:nvSpPr>
          <p:cNvPr id="9" name="AutoShape 12"/>
          <p:cNvSpPr>
            <a:spLocks noChangeArrowheads="1"/>
          </p:cNvSpPr>
          <p:nvPr/>
        </p:nvSpPr>
        <p:spPr bwMode="auto">
          <a:xfrm>
            <a:off x="8445916" y="4808203"/>
            <a:ext cx="1725613" cy="720725"/>
          </a:xfrm>
          <a:prstGeom prst="flowChartAlternateProcess">
            <a:avLst/>
          </a:prstGeom>
          <a:gradFill rotWithShape="1">
            <a:gsLst>
              <a:gs pos="0">
                <a:srgbClr val="5A4827"/>
              </a:gs>
              <a:gs pos="100000">
                <a:srgbClr val="C39B55"/>
              </a:gs>
            </a:gsLst>
            <a:lin ang="189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39B55"/>
            </a:extrusionClr>
          </a:sp3d>
        </p:spPr>
        <p:txBody>
          <a:bodyPr wrap="none" anchor="ctr">
            <a:flatTx/>
          </a:bodyPr>
          <a:lstStyle/>
          <a:p>
            <a:pPr algn="ctr" eaLnBrk="1" hangingPunct="1">
              <a:defRPr/>
            </a:pPr>
            <a:r>
              <a:rPr lang="en-GB" sz="2000" dirty="0">
                <a:solidFill>
                  <a:schemeClr val="bg1"/>
                </a:solidFill>
                <a:latin typeface="+mn-lt"/>
                <a:cs typeface="+mn-cs"/>
              </a:rPr>
              <a:t>Complete</a:t>
            </a:r>
          </a:p>
        </p:txBody>
      </p:sp>
      <p:sp>
        <p:nvSpPr>
          <p:cNvPr id="10" name="AutoShape 12"/>
          <p:cNvSpPr>
            <a:spLocks noChangeArrowheads="1"/>
          </p:cNvSpPr>
          <p:nvPr/>
        </p:nvSpPr>
        <p:spPr bwMode="auto">
          <a:xfrm>
            <a:off x="10125491" y="4781215"/>
            <a:ext cx="1725613" cy="720725"/>
          </a:xfrm>
          <a:prstGeom prst="flowChartAlternateProcess">
            <a:avLst/>
          </a:prstGeom>
          <a:gradFill rotWithShape="1">
            <a:gsLst>
              <a:gs pos="0">
                <a:schemeClr val="tx1"/>
              </a:gs>
              <a:gs pos="100000">
                <a:srgbClr val="00B050"/>
              </a:gs>
            </a:gsLst>
            <a:lin ang="189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B050"/>
            </a:extrusionClr>
          </a:sp3d>
        </p:spPr>
        <p:txBody>
          <a:bodyPr wrap="none" anchor="ctr">
            <a:flatTx/>
          </a:bodyPr>
          <a:lstStyle/>
          <a:p>
            <a:pPr algn="ctr" eaLnBrk="1" hangingPunct="1">
              <a:defRPr/>
            </a:pPr>
            <a:r>
              <a:rPr lang="en-GB" sz="2000" dirty="0">
                <a:solidFill>
                  <a:schemeClr val="bg1"/>
                </a:solidFill>
                <a:latin typeface="+mn-lt"/>
                <a:cs typeface="+mn-cs"/>
              </a:rPr>
              <a:t>Necessary</a:t>
            </a:r>
          </a:p>
        </p:txBody>
      </p:sp>
      <p:sp>
        <p:nvSpPr>
          <p:cNvPr id="11" name="AutoShape 16"/>
          <p:cNvSpPr>
            <a:spLocks noChangeArrowheads="1"/>
          </p:cNvSpPr>
          <p:nvPr/>
        </p:nvSpPr>
        <p:spPr bwMode="auto">
          <a:xfrm>
            <a:off x="5858291" y="4087478"/>
            <a:ext cx="1725613" cy="720725"/>
          </a:xfrm>
          <a:prstGeom prst="flowChartAlternateProcess">
            <a:avLst/>
          </a:prstGeom>
          <a:gradFill rotWithShape="1">
            <a:gsLst>
              <a:gs pos="0">
                <a:srgbClr val="003E34"/>
              </a:gs>
              <a:gs pos="100000">
                <a:srgbClr val="008770"/>
              </a:gs>
            </a:gsLst>
            <a:lin ang="189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8770"/>
            </a:extrusionClr>
          </a:sp3d>
        </p:spPr>
        <p:txBody>
          <a:bodyPr wrap="none" anchor="ctr">
            <a:flatTx/>
          </a:bodyPr>
          <a:lstStyle/>
          <a:p>
            <a:pPr algn="ctr" eaLnBrk="1" hangingPunct="1">
              <a:defRPr/>
            </a:pPr>
            <a:r>
              <a:rPr lang="en-GB" sz="2000" dirty="0">
                <a:solidFill>
                  <a:schemeClr val="bg1"/>
                </a:solidFill>
                <a:latin typeface="+mn-lt"/>
                <a:cs typeface="+mn-cs"/>
              </a:rPr>
              <a:t>Consistent</a:t>
            </a:r>
          </a:p>
        </p:txBody>
      </p:sp>
      <p:sp>
        <p:nvSpPr>
          <p:cNvPr id="12" name="AutoShape 17"/>
          <p:cNvSpPr>
            <a:spLocks noChangeArrowheads="1"/>
          </p:cNvSpPr>
          <p:nvPr/>
        </p:nvSpPr>
        <p:spPr bwMode="auto">
          <a:xfrm>
            <a:off x="7583904" y="4087478"/>
            <a:ext cx="1725612" cy="720725"/>
          </a:xfrm>
          <a:prstGeom prst="flowChartAlternateProcess">
            <a:avLst/>
          </a:prstGeom>
          <a:gradFill rotWithShape="1">
            <a:gsLst>
              <a:gs pos="0">
                <a:schemeClr val="folHlink">
                  <a:gamma/>
                  <a:shade val="46275"/>
                  <a:invGamma/>
                </a:schemeClr>
              </a:gs>
              <a:gs pos="100000">
                <a:schemeClr val="folHlink"/>
              </a:gs>
            </a:gsLst>
            <a:lin ang="18900000" scaled="1"/>
          </a:gra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eaLnBrk="1" hangingPunct="1">
              <a:defRPr/>
            </a:pPr>
            <a:r>
              <a:rPr lang="en-GB" sz="2000" dirty="0">
                <a:solidFill>
                  <a:schemeClr val="bg1"/>
                </a:solidFill>
                <a:latin typeface="+mn-lt"/>
                <a:cs typeface="+mn-cs"/>
              </a:rPr>
              <a:t>Clear</a:t>
            </a:r>
          </a:p>
        </p:txBody>
      </p:sp>
      <p:sp>
        <p:nvSpPr>
          <p:cNvPr id="13" name="AutoShape 24"/>
          <p:cNvSpPr>
            <a:spLocks noChangeArrowheads="1"/>
          </p:cNvSpPr>
          <p:nvPr/>
        </p:nvSpPr>
        <p:spPr bwMode="auto">
          <a:xfrm>
            <a:off x="6718716" y="3366753"/>
            <a:ext cx="1725613" cy="720725"/>
          </a:xfrm>
          <a:prstGeom prst="flowChartAlternateProcess">
            <a:avLst/>
          </a:prstGeom>
          <a:gradFill rotWithShape="1">
            <a:gsLst>
              <a:gs pos="0">
                <a:schemeClr val="accent2">
                  <a:gamma/>
                  <a:shade val="46275"/>
                  <a:invGamma/>
                </a:schemeClr>
              </a:gs>
              <a:gs pos="100000">
                <a:schemeClr val="accent2"/>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eaLnBrk="1" hangingPunct="1">
              <a:defRPr/>
            </a:pPr>
            <a:r>
              <a:rPr lang="en-GB" sz="2000" dirty="0">
                <a:solidFill>
                  <a:schemeClr val="bg1"/>
                </a:solidFill>
                <a:latin typeface="+mn-lt"/>
                <a:cs typeface="+mn-cs"/>
              </a:rPr>
              <a:t>Traceable</a:t>
            </a:r>
          </a:p>
        </p:txBody>
      </p:sp>
      <p:sp>
        <p:nvSpPr>
          <p:cNvPr id="14" name="AutoShape 18"/>
          <p:cNvSpPr>
            <a:spLocks noChangeArrowheads="1"/>
          </p:cNvSpPr>
          <p:nvPr/>
        </p:nvSpPr>
        <p:spPr bwMode="auto">
          <a:xfrm>
            <a:off x="9309516" y="4087478"/>
            <a:ext cx="1725613" cy="720725"/>
          </a:xfrm>
          <a:prstGeom prst="flowChartAlternateProcess">
            <a:avLst/>
          </a:prstGeom>
          <a:gradFill rotWithShape="1">
            <a:gsLst>
              <a:gs pos="0">
                <a:schemeClr val="hlink">
                  <a:gamma/>
                  <a:shade val="46275"/>
                  <a:invGamma/>
                </a:schemeClr>
              </a:gs>
              <a:gs pos="100000">
                <a:schemeClr va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defRPr/>
            </a:pPr>
            <a:r>
              <a:rPr lang="en-GB" sz="2000" dirty="0">
                <a:solidFill>
                  <a:schemeClr val="bg1"/>
                </a:solidFill>
                <a:latin typeface="+mn-lt"/>
                <a:cs typeface="+mn-cs"/>
              </a:rPr>
              <a:t>Verifiable</a:t>
            </a:r>
          </a:p>
        </p:txBody>
      </p:sp>
      <p:sp>
        <p:nvSpPr>
          <p:cNvPr id="15" name="AutoShape 25"/>
          <p:cNvSpPr>
            <a:spLocks noChangeArrowheads="1"/>
          </p:cNvSpPr>
          <p:nvPr/>
        </p:nvSpPr>
        <p:spPr bwMode="auto">
          <a:xfrm>
            <a:off x="8444329" y="3366753"/>
            <a:ext cx="1725612" cy="720725"/>
          </a:xfrm>
          <a:prstGeom prst="flowChartAlternateProcess">
            <a:avLst/>
          </a:prstGeom>
          <a:gradFill rotWithShape="1">
            <a:gsLst>
              <a:gs pos="0">
                <a:srgbClr val="724839"/>
              </a:gs>
              <a:gs pos="100000">
                <a:srgbClr val="F79C7B"/>
              </a:gs>
            </a:gsLst>
            <a:lin ang="189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79C7B"/>
            </a:extrusionClr>
          </a:sp3d>
        </p:spPr>
        <p:txBody>
          <a:bodyPr wrap="none" anchor="ctr">
            <a:flatTx/>
          </a:bodyPr>
          <a:lstStyle/>
          <a:p>
            <a:pPr algn="ctr" eaLnBrk="1" hangingPunct="1">
              <a:defRPr/>
            </a:pPr>
            <a:r>
              <a:rPr lang="en-GB" sz="2000" dirty="0">
                <a:solidFill>
                  <a:schemeClr val="bg1"/>
                </a:solidFill>
                <a:latin typeface="+mn-lt"/>
                <a:cs typeface="+mn-cs"/>
              </a:rPr>
              <a:t>Feasible</a:t>
            </a:r>
          </a:p>
        </p:txBody>
      </p:sp>
      <p:sp>
        <p:nvSpPr>
          <p:cNvPr id="16" name="AutoShape 29"/>
          <p:cNvSpPr>
            <a:spLocks noChangeArrowheads="1"/>
          </p:cNvSpPr>
          <p:nvPr/>
        </p:nvSpPr>
        <p:spPr bwMode="auto">
          <a:xfrm>
            <a:off x="7393404" y="2647615"/>
            <a:ext cx="1725612" cy="720725"/>
          </a:xfrm>
          <a:prstGeom prst="flowChartAlternateProcess">
            <a:avLst/>
          </a:prstGeom>
          <a:gradFill rotWithShape="1">
            <a:gsLst>
              <a:gs pos="0">
                <a:srgbClr val="5A4827"/>
              </a:gs>
              <a:gs pos="100000">
                <a:srgbClr val="C39B55"/>
              </a:gs>
            </a:gsLst>
            <a:lin ang="189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C39B55"/>
            </a:extrusionClr>
          </a:sp3d>
        </p:spPr>
        <p:txBody>
          <a:bodyPr wrap="none" anchor="ctr">
            <a:flatTx/>
          </a:bodyPr>
          <a:lstStyle/>
          <a:p>
            <a:pPr algn="ctr" eaLnBrk="1" hangingPunct="1">
              <a:defRPr/>
            </a:pPr>
            <a:r>
              <a:rPr lang="en-GB" sz="2000" dirty="0">
                <a:solidFill>
                  <a:schemeClr val="bg1"/>
                </a:solidFill>
                <a:latin typeface="+mn-lt"/>
                <a:cs typeface="+mn-cs"/>
              </a:rPr>
              <a:t>Concise</a:t>
            </a:r>
          </a:p>
        </p:txBody>
      </p:sp>
      <p:sp>
        <p:nvSpPr>
          <p:cNvPr id="17" name="AutoShape 31"/>
          <p:cNvSpPr>
            <a:spLocks noChangeArrowheads="1"/>
          </p:cNvSpPr>
          <p:nvPr/>
        </p:nvSpPr>
        <p:spPr bwMode="auto">
          <a:xfrm>
            <a:off x="9146004" y="2647615"/>
            <a:ext cx="1725612" cy="720725"/>
          </a:xfrm>
          <a:prstGeom prst="flowChartAlternateProcess">
            <a:avLst/>
          </a:prstGeom>
          <a:gradFill rotWithShape="1">
            <a:gsLst>
              <a:gs pos="0">
                <a:schemeClr val="folHlink">
                  <a:gamma/>
                  <a:shade val="46275"/>
                  <a:invGamma/>
                </a:schemeClr>
              </a:gs>
              <a:gs pos="100000">
                <a:schemeClr val="folHlink"/>
              </a:gs>
            </a:gsLst>
            <a:lin ang="18900000" scaled="1"/>
          </a:gra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GB" altLang="en-US" sz="1800" dirty="0">
                <a:solidFill>
                  <a:schemeClr val="bg1"/>
                </a:solidFill>
                <a:latin typeface="Arial" charset="0"/>
                <a:cs typeface="+mn-cs"/>
              </a:rPr>
              <a:t>Design</a:t>
            </a:r>
            <a:br>
              <a:rPr lang="en-GB" altLang="en-US" sz="1800" dirty="0">
                <a:solidFill>
                  <a:schemeClr val="bg1"/>
                </a:solidFill>
                <a:latin typeface="Arial" charset="0"/>
                <a:cs typeface="+mn-cs"/>
              </a:rPr>
            </a:br>
            <a:r>
              <a:rPr lang="en-GB" altLang="en-US" sz="1800" dirty="0">
                <a:solidFill>
                  <a:schemeClr val="bg1"/>
                </a:solidFill>
                <a:latin typeface="Arial" charset="0"/>
                <a:cs typeface="+mn-cs"/>
              </a:rPr>
              <a:t>-independent</a:t>
            </a:r>
          </a:p>
        </p:txBody>
      </p:sp>
    </p:spTree>
    <p:extLst>
      <p:ext uri="{BB962C8B-B14F-4D97-AF65-F5344CB8AC3E}">
        <p14:creationId xmlns:p14="http://schemas.microsoft.com/office/powerpoint/2010/main" val="23442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anim calcmode="lin" valueType="num">
                                      <p:cBhvr>
                                        <p:cTn id="36" dur="500" fill="hold"/>
                                        <p:tgtEl>
                                          <p:spTgt spid="9"/>
                                        </p:tgtEl>
                                        <p:attrNameLst>
                                          <p:attrName>ppt_x</p:attrName>
                                        </p:attrNameLst>
                                      </p:cBhvr>
                                      <p:tavLst>
                                        <p:tav tm="0">
                                          <p:val>
                                            <p:strVal val="#ppt_x"/>
                                          </p:val>
                                        </p:tav>
                                        <p:tav tm="100000">
                                          <p:val>
                                            <p:strVal val="#ppt_x"/>
                                          </p:val>
                                        </p:tav>
                                      </p:tavLst>
                                    </p:anim>
                                    <p:anim calcmode="lin" valueType="num">
                                      <p:cBhvr>
                                        <p:cTn id="37"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anim calcmode="lin" valueType="num">
                                      <p:cBhvr>
                                        <p:cTn id="43" dur="500" fill="hold"/>
                                        <p:tgtEl>
                                          <p:spTgt spid="10"/>
                                        </p:tgtEl>
                                        <p:attrNameLst>
                                          <p:attrName>ppt_x</p:attrName>
                                        </p:attrNameLst>
                                      </p:cBhvr>
                                      <p:tavLst>
                                        <p:tav tm="0">
                                          <p:val>
                                            <p:strVal val="#ppt_x"/>
                                          </p:val>
                                        </p:tav>
                                        <p:tav tm="100000">
                                          <p:val>
                                            <p:strVal val="#ppt_x"/>
                                          </p:val>
                                        </p:tav>
                                      </p:tavLst>
                                    </p:anim>
                                    <p:anim calcmode="lin" valueType="num">
                                      <p:cBhvr>
                                        <p:cTn id="4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anim calcmode="lin" valueType="num">
                                      <p:cBhvr>
                                        <p:cTn id="57" dur="500" fill="hold"/>
                                        <p:tgtEl>
                                          <p:spTgt spid="11"/>
                                        </p:tgtEl>
                                        <p:attrNameLst>
                                          <p:attrName>ppt_x</p:attrName>
                                        </p:attrNameLst>
                                      </p:cBhvr>
                                      <p:tavLst>
                                        <p:tav tm="0">
                                          <p:val>
                                            <p:strVal val="#ppt_x"/>
                                          </p:val>
                                        </p:tav>
                                        <p:tav tm="100000">
                                          <p:val>
                                            <p:strVal val="#ppt_x"/>
                                          </p:val>
                                        </p:tav>
                                      </p:tavLst>
                                    </p:anim>
                                    <p:anim calcmode="lin" valueType="num">
                                      <p:cBhvr>
                                        <p:cTn id="5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anim calcmode="lin" valueType="num">
                                      <p:cBhvr>
                                        <p:cTn id="64" dur="500" fill="hold"/>
                                        <p:tgtEl>
                                          <p:spTgt spid="14"/>
                                        </p:tgtEl>
                                        <p:attrNameLst>
                                          <p:attrName>ppt_x</p:attrName>
                                        </p:attrNameLst>
                                      </p:cBhvr>
                                      <p:tavLst>
                                        <p:tav tm="0">
                                          <p:val>
                                            <p:strVal val="#ppt_x"/>
                                          </p:val>
                                        </p:tav>
                                        <p:tav tm="100000">
                                          <p:val>
                                            <p:strVal val="#ppt_x"/>
                                          </p:val>
                                        </p:tav>
                                      </p:tavLst>
                                    </p:anim>
                                    <p:anim calcmode="lin" valueType="num">
                                      <p:cBhvr>
                                        <p:cTn id="6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anim calcmode="lin" valueType="num">
                                      <p:cBhvr>
                                        <p:cTn id="71" dur="500" fill="hold"/>
                                        <p:tgtEl>
                                          <p:spTgt spid="13"/>
                                        </p:tgtEl>
                                        <p:attrNameLst>
                                          <p:attrName>ppt_x</p:attrName>
                                        </p:attrNameLst>
                                      </p:cBhvr>
                                      <p:tavLst>
                                        <p:tav tm="0">
                                          <p:val>
                                            <p:strVal val="#ppt_x"/>
                                          </p:val>
                                        </p:tav>
                                        <p:tav tm="100000">
                                          <p:val>
                                            <p:strVal val="#ppt_x"/>
                                          </p:val>
                                        </p:tav>
                                      </p:tavLst>
                                    </p:anim>
                                    <p:anim calcmode="lin" valueType="num">
                                      <p:cBhvr>
                                        <p:cTn id="7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anim calcmode="lin" valueType="num">
                                      <p:cBhvr>
                                        <p:cTn id="78" dur="500" fill="hold"/>
                                        <p:tgtEl>
                                          <p:spTgt spid="15"/>
                                        </p:tgtEl>
                                        <p:attrNameLst>
                                          <p:attrName>ppt_x</p:attrName>
                                        </p:attrNameLst>
                                      </p:cBhvr>
                                      <p:tavLst>
                                        <p:tav tm="0">
                                          <p:val>
                                            <p:strVal val="#ppt_x"/>
                                          </p:val>
                                        </p:tav>
                                        <p:tav tm="100000">
                                          <p:val>
                                            <p:strVal val="#ppt_x"/>
                                          </p:val>
                                        </p:tav>
                                      </p:tavLst>
                                    </p:anim>
                                    <p:anim calcmode="lin" valueType="num">
                                      <p:cBhvr>
                                        <p:cTn id="7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anim calcmode="lin" valueType="num">
                                      <p:cBhvr>
                                        <p:cTn id="85" dur="500" fill="hold"/>
                                        <p:tgtEl>
                                          <p:spTgt spid="16"/>
                                        </p:tgtEl>
                                        <p:attrNameLst>
                                          <p:attrName>ppt_x</p:attrName>
                                        </p:attrNameLst>
                                      </p:cBhvr>
                                      <p:tavLst>
                                        <p:tav tm="0">
                                          <p:val>
                                            <p:strVal val="#ppt_x"/>
                                          </p:val>
                                        </p:tav>
                                        <p:tav tm="100000">
                                          <p:val>
                                            <p:strVal val="#ppt_x"/>
                                          </p:val>
                                        </p:tav>
                                      </p:tavLst>
                                    </p:anim>
                                    <p:anim calcmode="lin" valueType="num">
                                      <p:cBhvr>
                                        <p:cTn id="8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anim calcmode="lin" valueType="num">
                                      <p:cBhvr>
                                        <p:cTn id="92" dur="500" fill="hold"/>
                                        <p:tgtEl>
                                          <p:spTgt spid="17"/>
                                        </p:tgtEl>
                                        <p:attrNameLst>
                                          <p:attrName>ppt_x</p:attrName>
                                        </p:attrNameLst>
                                      </p:cBhvr>
                                      <p:tavLst>
                                        <p:tav tm="0">
                                          <p:val>
                                            <p:strVal val="#ppt_x"/>
                                          </p:val>
                                        </p:tav>
                                        <p:tav tm="100000">
                                          <p:val>
                                            <p:strVal val="#ppt_x"/>
                                          </p:val>
                                        </p:tav>
                                      </p:tavLst>
                                    </p:anim>
                                    <p:anim calcmode="lin" valueType="num">
                                      <p:cBhvr>
                                        <p:cTn id="93"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Elements of a Good Requirement</a:t>
            </a:r>
          </a:p>
        </p:txBody>
      </p:sp>
      <p:sp>
        <p:nvSpPr>
          <p:cNvPr id="3" name="Content Placeholder 2"/>
          <p:cNvSpPr>
            <a:spLocks noGrp="1"/>
          </p:cNvSpPr>
          <p:nvPr>
            <p:ph idx="1"/>
          </p:nvPr>
        </p:nvSpPr>
        <p:spPr>
          <a:xfrm>
            <a:off x="203200" y="533401"/>
            <a:ext cx="9753600" cy="5824539"/>
          </a:xfrm>
        </p:spPr>
        <p:txBody>
          <a:bodyPr/>
          <a:lstStyle/>
          <a:p>
            <a:pPr>
              <a:lnSpc>
                <a:spcPts val="2400"/>
              </a:lnSpc>
            </a:pPr>
            <a:r>
              <a:rPr lang="en-US" dirty="0"/>
              <a:t>Remember that a good requirement is built up of the following parts: </a:t>
            </a:r>
          </a:p>
          <a:p>
            <a:pPr marL="819150" lvl="1" indent="-342900">
              <a:lnSpc>
                <a:spcPts val="2400"/>
              </a:lnSpc>
              <a:buFont typeface="+mj-lt"/>
              <a:buAutoNum type="arabicPeriod"/>
            </a:pPr>
            <a:r>
              <a:rPr lang="en-US" dirty="0"/>
              <a:t>the </a:t>
            </a:r>
            <a:r>
              <a:rPr lang="en-US" b="1" dirty="0"/>
              <a:t>subject (i.e. person or system)</a:t>
            </a:r>
            <a:r>
              <a:rPr lang="en-US" dirty="0"/>
              <a:t>; </a:t>
            </a:r>
          </a:p>
          <a:p>
            <a:pPr marL="819150" lvl="1" indent="-342900">
              <a:lnSpc>
                <a:spcPts val="2400"/>
              </a:lnSpc>
              <a:buFont typeface="+mj-lt"/>
              <a:buAutoNum type="arabicPeriod"/>
            </a:pPr>
            <a:r>
              <a:rPr lang="en-US" dirty="0"/>
              <a:t>the </a:t>
            </a:r>
            <a:r>
              <a:rPr lang="en-US" b="1" dirty="0">
                <a:solidFill>
                  <a:srgbClr val="00B050"/>
                </a:solidFill>
              </a:rPr>
              <a:t>goal</a:t>
            </a:r>
            <a:r>
              <a:rPr lang="en-US" dirty="0"/>
              <a:t>;</a:t>
            </a:r>
          </a:p>
          <a:p>
            <a:pPr marL="819150" lvl="1" indent="-342900">
              <a:lnSpc>
                <a:spcPts val="2400"/>
              </a:lnSpc>
              <a:buFont typeface="+mj-lt"/>
              <a:buAutoNum type="arabicPeriod"/>
            </a:pPr>
            <a:r>
              <a:rPr lang="en-US" dirty="0"/>
              <a:t>the </a:t>
            </a:r>
            <a:r>
              <a:rPr lang="en-US" b="1" dirty="0">
                <a:solidFill>
                  <a:srgbClr val="FF0000"/>
                </a:solidFill>
              </a:rPr>
              <a:t>object </a:t>
            </a:r>
            <a:r>
              <a:rPr lang="en-US" dirty="0"/>
              <a:t>and </a:t>
            </a:r>
          </a:p>
          <a:p>
            <a:pPr marL="819150" lvl="1" indent="-342900">
              <a:lnSpc>
                <a:spcPts val="2400"/>
              </a:lnSpc>
              <a:buFont typeface="+mj-lt"/>
              <a:buAutoNum type="arabicPeriod"/>
            </a:pPr>
            <a:r>
              <a:rPr lang="en-US" dirty="0"/>
              <a:t>the </a:t>
            </a:r>
            <a:r>
              <a:rPr lang="en-US" b="1" dirty="0">
                <a:solidFill>
                  <a:srgbClr val="0070C0"/>
                </a:solidFill>
              </a:rPr>
              <a:t>measure of effectiveness (or qualifier)</a:t>
            </a:r>
          </a:p>
          <a:p>
            <a:pPr marL="819150" lvl="1" indent="-342900">
              <a:lnSpc>
                <a:spcPts val="2400"/>
              </a:lnSpc>
              <a:buFont typeface="+mj-lt"/>
              <a:buAutoNum type="arabicPeriod"/>
            </a:pPr>
            <a:r>
              <a:rPr lang="en-US" dirty="0"/>
              <a:t>the</a:t>
            </a:r>
            <a:r>
              <a:rPr lang="en-US" dirty="0">
                <a:solidFill>
                  <a:srgbClr val="0070C0"/>
                </a:solidFill>
              </a:rPr>
              <a:t> </a:t>
            </a:r>
            <a:r>
              <a:rPr lang="en-US" b="1" dirty="0">
                <a:solidFill>
                  <a:srgbClr val="7030A0"/>
                </a:solidFill>
              </a:rPr>
              <a:t>Constraint (if required)</a:t>
            </a:r>
          </a:p>
          <a:p>
            <a:pPr marL="819150" lvl="1" indent="-342900">
              <a:lnSpc>
                <a:spcPts val="2400"/>
              </a:lnSpc>
              <a:buFont typeface="+mj-lt"/>
              <a:buAutoNum type="arabicPeriod"/>
            </a:pPr>
            <a:endParaRPr lang="en-US" b="1" dirty="0">
              <a:solidFill>
                <a:srgbClr val="7030A0"/>
              </a:solidFill>
            </a:endParaRPr>
          </a:p>
          <a:p>
            <a:pPr marL="419100">
              <a:lnSpc>
                <a:spcPts val="2400"/>
              </a:lnSpc>
              <a:buFont typeface="Arial" panose="020B0604020202020204" pitchFamily="34" charset="0"/>
              <a:buChar char="•"/>
            </a:pPr>
            <a:r>
              <a:rPr lang="en-US" dirty="0"/>
              <a:t>Requirement examples</a:t>
            </a:r>
            <a:endParaRPr lang="en-GB" dirty="0"/>
          </a:p>
          <a:p>
            <a:pPr marL="879475" lvl="1">
              <a:lnSpc>
                <a:spcPts val="2400"/>
              </a:lnSpc>
            </a:pPr>
            <a:r>
              <a:rPr lang="en-GB" dirty="0"/>
              <a:t>The </a:t>
            </a:r>
            <a:r>
              <a:rPr lang="en-GB" b="1" dirty="0"/>
              <a:t>communications system </a:t>
            </a:r>
            <a:r>
              <a:rPr lang="en-GB" dirty="0"/>
              <a:t>shall </a:t>
            </a:r>
            <a:r>
              <a:rPr lang="en-GB" b="1" dirty="0">
                <a:solidFill>
                  <a:srgbClr val="00B050"/>
                </a:solidFill>
              </a:rPr>
              <a:t>sustain communication</a:t>
            </a:r>
            <a:r>
              <a:rPr lang="en-GB" dirty="0"/>
              <a:t> with the </a:t>
            </a:r>
            <a:r>
              <a:rPr lang="en-GB" b="1" dirty="0">
                <a:solidFill>
                  <a:srgbClr val="FF0000"/>
                </a:solidFill>
              </a:rPr>
              <a:t>caller</a:t>
            </a:r>
            <a:r>
              <a:rPr lang="en-GB" dirty="0"/>
              <a:t> for </a:t>
            </a:r>
            <a:r>
              <a:rPr lang="en-GB" b="1" dirty="0">
                <a:solidFill>
                  <a:srgbClr val="0070C0"/>
                </a:solidFill>
              </a:rPr>
              <a:t>at least 60 minutes</a:t>
            </a:r>
            <a:r>
              <a:rPr lang="en-GB" dirty="0"/>
              <a:t>, while in the </a:t>
            </a:r>
            <a:r>
              <a:rPr lang="en-GB" b="1" dirty="0">
                <a:solidFill>
                  <a:srgbClr val="7030A0"/>
                </a:solidFill>
              </a:rPr>
              <a:t>absence of external power</a:t>
            </a:r>
          </a:p>
          <a:p>
            <a:pPr marL="879475" lvl="1">
              <a:lnSpc>
                <a:spcPts val="2400"/>
              </a:lnSpc>
            </a:pPr>
            <a:endParaRPr lang="en-US" b="1" dirty="0">
              <a:solidFill>
                <a:srgbClr val="7030A0"/>
              </a:solidFill>
            </a:endParaRPr>
          </a:p>
          <a:p>
            <a:pPr marL="879475" lvl="1">
              <a:lnSpc>
                <a:spcPts val="2400"/>
              </a:lnSpc>
            </a:pPr>
            <a:r>
              <a:rPr lang="en-US" dirty="0"/>
              <a:t>The </a:t>
            </a:r>
            <a:r>
              <a:rPr lang="en-US" b="1" dirty="0"/>
              <a:t>user </a:t>
            </a:r>
            <a:r>
              <a:rPr lang="en-US" i="1" dirty="0"/>
              <a:t>shall </a:t>
            </a:r>
            <a:r>
              <a:rPr lang="en-US" dirty="0"/>
              <a:t>be able to </a:t>
            </a:r>
            <a:r>
              <a:rPr lang="en-US" b="1" dirty="0">
                <a:solidFill>
                  <a:srgbClr val="00B050"/>
                </a:solidFill>
              </a:rPr>
              <a:t>view</a:t>
            </a:r>
            <a:r>
              <a:rPr lang="en-US" dirty="0"/>
              <a:t> a </a:t>
            </a:r>
            <a:r>
              <a:rPr lang="en-US" b="1" dirty="0">
                <a:solidFill>
                  <a:srgbClr val="FF0000"/>
                </a:solidFill>
              </a:rPr>
              <a:t>product price </a:t>
            </a:r>
            <a:r>
              <a:rPr lang="en-US" dirty="0"/>
              <a:t>within </a:t>
            </a:r>
            <a:r>
              <a:rPr lang="en-US" b="1" dirty="0">
                <a:solidFill>
                  <a:srgbClr val="0070C0"/>
                </a:solidFill>
              </a:rPr>
              <a:t>10 seconds</a:t>
            </a:r>
            <a:r>
              <a:rPr lang="en-US" dirty="0"/>
              <a:t>.</a:t>
            </a:r>
          </a:p>
          <a:p>
            <a:pPr marL="879475" lvl="1">
              <a:lnSpc>
                <a:spcPts val="2400"/>
              </a:lnSpc>
            </a:pPr>
            <a:r>
              <a:rPr lang="en-US" dirty="0"/>
              <a:t>The </a:t>
            </a:r>
            <a:r>
              <a:rPr lang="en-US" b="1" dirty="0"/>
              <a:t>marketing manager </a:t>
            </a:r>
            <a:r>
              <a:rPr lang="en-US" i="1" dirty="0"/>
              <a:t>shall </a:t>
            </a:r>
            <a:r>
              <a:rPr lang="en-US" dirty="0"/>
              <a:t>be able to </a:t>
            </a:r>
            <a:r>
              <a:rPr lang="en-US" b="1" dirty="0">
                <a:solidFill>
                  <a:srgbClr val="00B050"/>
                </a:solidFill>
              </a:rPr>
              <a:t>analyze</a:t>
            </a:r>
            <a:r>
              <a:rPr lang="en-US" dirty="0"/>
              <a:t> </a:t>
            </a:r>
            <a:r>
              <a:rPr lang="en-US" b="1" dirty="0">
                <a:solidFill>
                  <a:srgbClr val="00B050"/>
                </a:solidFill>
              </a:rPr>
              <a:t>customer spending patterns </a:t>
            </a:r>
            <a:r>
              <a:rPr lang="en-US" dirty="0"/>
              <a:t>for </a:t>
            </a:r>
            <a:r>
              <a:rPr lang="en-US" b="1" dirty="0">
                <a:solidFill>
                  <a:srgbClr val="FF0000"/>
                </a:solidFill>
              </a:rPr>
              <a:t>red widgets </a:t>
            </a:r>
            <a:r>
              <a:rPr lang="en-US" dirty="0"/>
              <a:t>for a </a:t>
            </a:r>
            <a:r>
              <a:rPr lang="en-US" b="1" dirty="0">
                <a:solidFill>
                  <a:srgbClr val="0070C0"/>
                </a:solidFill>
              </a:rPr>
              <a:t>given period of time</a:t>
            </a:r>
            <a:r>
              <a:rPr lang="en-US" dirty="0"/>
              <a:t>.</a:t>
            </a:r>
          </a:p>
          <a:p>
            <a:pPr marL="879475" lvl="1">
              <a:lnSpc>
                <a:spcPts val="2400"/>
              </a:lnSpc>
            </a:pPr>
            <a:r>
              <a:rPr lang="en-US" dirty="0"/>
              <a:t>The </a:t>
            </a:r>
            <a:r>
              <a:rPr lang="en-US" b="1" dirty="0"/>
              <a:t>feature </a:t>
            </a:r>
            <a:r>
              <a:rPr lang="en-US" i="1" dirty="0"/>
              <a:t>shall </a:t>
            </a:r>
            <a:r>
              <a:rPr lang="en-US" b="1" dirty="0">
                <a:solidFill>
                  <a:srgbClr val="00B050"/>
                </a:solidFill>
              </a:rPr>
              <a:t>display</a:t>
            </a:r>
            <a:r>
              <a:rPr lang="en-US" dirty="0"/>
              <a:t> the </a:t>
            </a:r>
            <a:r>
              <a:rPr lang="en-US" b="1" dirty="0">
                <a:solidFill>
                  <a:srgbClr val="0070C0"/>
                </a:solidFill>
              </a:rPr>
              <a:t>5 most recently </a:t>
            </a:r>
            <a:r>
              <a:rPr lang="en-US" dirty="0"/>
              <a:t>entered </a:t>
            </a:r>
            <a:r>
              <a:rPr lang="en-US" b="1" dirty="0">
                <a:solidFill>
                  <a:srgbClr val="FF0000"/>
                </a:solidFill>
              </a:rPr>
              <a:t>destinations</a:t>
            </a:r>
            <a:r>
              <a:rPr lang="en-US" dirty="0"/>
              <a:t>.</a:t>
            </a:r>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43</a:t>
            </a:fld>
            <a:endParaRPr lang="en-IN" dirty="0"/>
          </a:p>
        </p:txBody>
      </p:sp>
    </p:spTree>
    <p:extLst>
      <p:ext uri="{BB962C8B-B14F-4D97-AF65-F5344CB8AC3E}">
        <p14:creationId xmlns:p14="http://schemas.microsoft.com/office/powerpoint/2010/main" val="2695333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Poor Requirements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44</a:t>
            </a:fld>
            <a:endParaRPr lang="en-IN" dirty="0"/>
          </a:p>
        </p:txBody>
      </p:sp>
      <p:sp>
        <p:nvSpPr>
          <p:cNvPr id="5" name="Rectangle 3"/>
          <p:cNvSpPr>
            <a:spLocks noGrp="1" noChangeArrowheads="1"/>
          </p:cNvSpPr>
          <p:nvPr>
            <p:ph idx="1"/>
          </p:nvPr>
        </p:nvSpPr>
        <p:spPr/>
        <p:txBody>
          <a:bodyPr/>
          <a:lstStyle/>
          <a:p>
            <a:pPr>
              <a:lnSpc>
                <a:spcPct val="80000"/>
              </a:lnSpc>
            </a:pPr>
            <a:r>
              <a:rPr lang="en-US" altLang="en-US" dirty="0"/>
              <a:t>System shall provide a user-friendly interface</a:t>
            </a:r>
          </a:p>
          <a:p>
            <a:pPr lvl="1">
              <a:lnSpc>
                <a:spcPct val="80000"/>
              </a:lnSpc>
            </a:pPr>
            <a:r>
              <a:rPr lang="en-US" altLang="en-US" i="1" dirty="0"/>
              <a:t>What’s user friendly? Who judges this?</a:t>
            </a:r>
          </a:p>
          <a:p>
            <a:pPr lvl="1">
              <a:lnSpc>
                <a:spcPct val="80000"/>
              </a:lnSpc>
            </a:pPr>
            <a:endParaRPr lang="en-US" altLang="en-US" i="1" dirty="0"/>
          </a:p>
          <a:p>
            <a:pPr>
              <a:lnSpc>
                <a:spcPct val="80000"/>
              </a:lnSpc>
            </a:pPr>
            <a:r>
              <a:rPr lang="en-US" altLang="en-US" dirty="0"/>
              <a:t>System response time shall never exceed 4 seconds</a:t>
            </a:r>
          </a:p>
          <a:p>
            <a:pPr lvl="1">
              <a:lnSpc>
                <a:spcPct val="80000"/>
              </a:lnSpc>
            </a:pPr>
            <a:r>
              <a:rPr lang="en-US" altLang="en-US" i="1" dirty="0"/>
              <a:t>Impossible to meet 100% of the time</a:t>
            </a:r>
          </a:p>
          <a:p>
            <a:pPr lvl="1">
              <a:lnSpc>
                <a:spcPct val="80000"/>
              </a:lnSpc>
            </a:pPr>
            <a:endParaRPr lang="en-US" altLang="en-US" i="1" dirty="0"/>
          </a:p>
          <a:p>
            <a:pPr>
              <a:lnSpc>
                <a:spcPct val="80000"/>
              </a:lnSpc>
            </a:pPr>
            <a:r>
              <a:rPr lang="en-US" altLang="en-US" dirty="0"/>
              <a:t>Customer System Y shall provide reports per standard x.x.x.</a:t>
            </a:r>
          </a:p>
          <a:p>
            <a:pPr lvl="1">
              <a:lnSpc>
                <a:spcPct val="80000"/>
              </a:lnSpc>
            </a:pPr>
            <a:r>
              <a:rPr lang="en-US" altLang="en-US" i="1" dirty="0"/>
              <a:t>We don’t specify what other systems will do. Say “Y </a:t>
            </a:r>
            <a:r>
              <a:rPr lang="en-US" altLang="en-US" i="1" u="sng" dirty="0"/>
              <a:t>will</a:t>
            </a:r>
            <a:r>
              <a:rPr lang="en-US" altLang="en-US" i="1" dirty="0"/>
              <a:t> provide reports”</a:t>
            </a:r>
          </a:p>
          <a:p>
            <a:pPr lvl="1">
              <a:lnSpc>
                <a:spcPct val="80000"/>
              </a:lnSpc>
            </a:pPr>
            <a:r>
              <a:rPr lang="en-US" altLang="en-US" i="1" dirty="0"/>
              <a:t>We “</a:t>
            </a:r>
            <a:r>
              <a:rPr lang="en-US" altLang="en-US" i="1" u="sng" dirty="0"/>
              <a:t>shall</a:t>
            </a:r>
            <a:r>
              <a:rPr lang="en-US" altLang="en-US" i="1" dirty="0"/>
              <a:t>”; they “</a:t>
            </a:r>
            <a:r>
              <a:rPr lang="en-US" altLang="en-US" i="1" u="sng" dirty="0"/>
              <a:t>will</a:t>
            </a:r>
            <a:r>
              <a:rPr lang="en-US" altLang="en-US" i="1" dirty="0"/>
              <a:t>”</a:t>
            </a:r>
          </a:p>
          <a:p>
            <a:pPr lvl="1">
              <a:lnSpc>
                <a:spcPct val="80000"/>
              </a:lnSpc>
            </a:pPr>
            <a:endParaRPr lang="en-US" altLang="en-US" i="1" dirty="0"/>
          </a:p>
          <a:p>
            <a:pPr>
              <a:lnSpc>
                <a:spcPct val="80000"/>
              </a:lnSpc>
            </a:pPr>
            <a:r>
              <a:rPr lang="en-US" altLang="en-US" dirty="0"/>
              <a:t>System shall promptly inform the system administrator of faults</a:t>
            </a:r>
          </a:p>
          <a:p>
            <a:pPr lvl="1">
              <a:lnSpc>
                <a:spcPct val="80000"/>
              </a:lnSpc>
            </a:pPr>
            <a:r>
              <a:rPr lang="en-US" altLang="en-US" i="1" dirty="0"/>
              <a:t>Is the sysadmin a part of our system or outside of it?</a:t>
            </a:r>
          </a:p>
          <a:p>
            <a:pPr lvl="1">
              <a:lnSpc>
                <a:spcPct val="80000"/>
              </a:lnSpc>
            </a:pPr>
            <a:r>
              <a:rPr lang="en-US" altLang="en-US" i="1" dirty="0"/>
              <a:t>What constitutes promptly?</a:t>
            </a:r>
          </a:p>
          <a:p>
            <a:pPr lvl="1">
              <a:lnSpc>
                <a:spcPct val="80000"/>
              </a:lnSpc>
            </a:pPr>
            <a:r>
              <a:rPr lang="en-US" altLang="en-US" i="1" dirty="0"/>
              <a:t>What types of faults fall under this requirement?</a:t>
            </a:r>
          </a:p>
          <a:p>
            <a:pPr lvl="1">
              <a:lnSpc>
                <a:spcPct val="80000"/>
              </a:lnSpc>
            </a:pPr>
            <a:endParaRPr lang="en-US" altLang="en-US" i="1" dirty="0"/>
          </a:p>
          <a:p>
            <a:pPr>
              <a:lnSpc>
                <a:spcPct val="80000"/>
              </a:lnSpc>
            </a:pPr>
            <a:r>
              <a:rPr lang="en-US" altLang="en-US" dirty="0"/>
              <a:t>The requirement … must pass a test …</a:t>
            </a:r>
          </a:p>
          <a:p>
            <a:pPr lvl="1">
              <a:lnSpc>
                <a:spcPct val="80000"/>
              </a:lnSpc>
            </a:pPr>
            <a:r>
              <a:rPr lang="en-US" altLang="en-US" i="1" dirty="0"/>
              <a:t>What test?</a:t>
            </a:r>
          </a:p>
          <a:p>
            <a:pPr marL="290513" lvl="1" indent="0">
              <a:lnSpc>
                <a:spcPct val="80000"/>
              </a:lnSpc>
              <a:buNone/>
            </a:pPr>
            <a:endParaRPr lang="en-US" altLang="en-US" dirty="0"/>
          </a:p>
        </p:txBody>
      </p:sp>
    </p:spTree>
    <p:extLst>
      <p:ext uri="{BB962C8B-B14F-4D97-AF65-F5344CB8AC3E}">
        <p14:creationId xmlns:p14="http://schemas.microsoft.com/office/powerpoint/2010/main" val="3876062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5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45</a:t>
            </a:fld>
            <a:endParaRPr lang="en-IN" dirty="0"/>
          </a:p>
        </p:txBody>
      </p:sp>
    </p:spTree>
    <p:extLst>
      <p:ext uri="{BB962C8B-B14F-4D97-AF65-F5344CB8AC3E}">
        <p14:creationId xmlns:p14="http://schemas.microsoft.com/office/powerpoint/2010/main" val="977098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6 </a:t>
            </a:r>
            <a:r>
              <a:rPr lang="en-GB" sz="3600" dirty="0"/>
              <a:t>- RQM Basics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46</a:t>
            </a:fld>
            <a:endParaRPr lang="en-IN" dirty="0"/>
          </a:p>
        </p:txBody>
      </p:sp>
      <p:sp>
        <p:nvSpPr>
          <p:cNvPr id="5" name="Title 1"/>
          <p:cNvSpPr>
            <a:spLocks noGrp="1"/>
          </p:cNvSpPr>
          <p:nvPr>
            <p:ph type="title"/>
          </p:nvPr>
        </p:nvSpPr>
        <p:spPr>
          <a:xfrm>
            <a:off x="0" y="0"/>
            <a:ext cx="9956800" cy="368300"/>
          </a:xfrm>
        </p:spPr>
        <p:txBody>
          <a:bodyPr/>
          <a:lstStyle/>
          <a:p>
            <a:r>
              <a:rPr lang="en-GB" dirty="0"/>
              <a:t>Test Case Management in Rational Quality Manager</a:t>
            </a:r>
          </a:p>
        </p:txBody>
      </p:sp>
    </p:spTree>
    <p:extLst>
      <p:ext uri="{BB962C8B-B14F-4D97-AF65-F5344CB8AC3E}">
        <p14:creationId xmlns:p14="http://schemas.microsoft.com/office/powerpoint/2010/main" val="2594225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Rational Quality Manager (RQM) Login</a:t>
            </a:r>
          </a:p>
        </p:txBody>
      </p:sp>
      <p:sp>
        <p:nvSpPr>
          <p:cNvPr id="3" name="Content Placeholder 2"/>
          <p:cNvSpPr>
            <a:spLocks noGrp="1"/>
          </p:cNvSpPr>
          <p:nvPr>
            <p:ph idx="1"/>
          </p:nvPr>
        </p:nvSpPr>
        <p:spPr>
          <a:xfrm>
            <a:off x="203200" y="533401"/>
            <a:ext cx="10981268" cy="5824539"/>
          </a:xfrm>
        </p:spPr>
        <p:txBody>
          <a:bodyPr/>
          <a:lstStyle/>
          <a:p>
            <a:r>
              <a:rPr lang="en-GB" dirty="0"/>
              <a:t>Rational Quality manager contains all the generic and programme Test Cases and Test scripts for RMDV</a:t>
            </a:r>
            <a:r>
              <a:rPr lang="en-GB" baseline="30000" dirty="0"/>
              <a:t>2</a:t>
            </a:r>
            <a:r>
              <a:rPr lang="en-GB" dirty="0"/>
              <a:t>, and is accessed through your </a:t>
            </a:r>
            <a:r>
              <a:rPr lang="en-GB" b="1" dirty="0"/>
              <a:t>Personal</a:t>
            </a:r>
            <a:r>
              <a:rPr lang="en-GB" dirty="0"/>
              <a:t> dashboard widget</a:t>
            </a:r>
          </a:p>
          <a:p>
            <a:pPr lvl="1"/>
            <a:r>
              <a:rPr lang="en-GB" i="1" dirty="0"/>
              <a:t>It is recommended that you bookmark these links for the training course</a:t>
            </a:r>
          </a:p>
          <a:p>
            <a:endParaRPr lang="en-GB" dirty="0"/>
          </a:p>
          <a:p>
            <a:r>
              <a:rPr lang="en-GB" dirty="0"/>
              <a:t>Your personal dashboard</a:t>
            </a:r>
          </a:p>
          <a:p>
            <a:r>
              <a:rPr lang="en-GB" sz="1800" b="1" dirty="0">
                <a:hlinkClick r:id="rId2"/>
              </a:rPr>
              <a:t>https://tmlt.clm.ibmcloud.com/jts/dashboards/</a:t>
            </a:r>
            <a:endParaRPr lang="en-GB" sz="1800" b="1" dirty="0"/>
          </a:p>
          <a:p>
            <a:pPr marL="0" indent="0">
              <a:buNone/>
            </a:pPr>
            <a:endParaRPr lang="en-GB" sz="1800" b="1" dirty="0"/>
          </a:p>
          <a:p>
            <a:endParaRPr lang="en-GB" sz="1800" b="1" dirty="0"/>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47</a:t>
            </a:fld>
            <a:endParaRPr lang="en-IN" dirty="0"/>
          </a:p>
        </p:txBody>
      </p:sp>
    </p:spTree>
    <p:extLst>
      <p:ext uri="{BB962C8B-B14F-4D97-AF65-F5344CB8AC3E}">
        <p14:creationId xmlns:p14="http://schemas.microsoft.com/office/powerpoint/2010/main" val="886018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Personal Dashboard</a:t>
            </a:r>
          </a:p>
        </p:txBody>
      </p:sp>
      <p:sp>
        <p:nvSpPr>
          <p:cNvPr id="3" name="Content Placeholder 2"/>
          <p:cNvSpPr>
            <a:spLocks noGrp="1"/>
          </p:cNvSpPr>
          <p:nvPr>
            <p:ph idx="1"/>
          </p:nvPr>
        </p:nvSpPr>
        <p:spPr>
          <a:xfrm>
            <a:off x="203200" y="522384"/>
            <a:ext cx="11684000" cy="5824539"/>
          </a:xfrm>
        </p:spPr>
        <p:txBody>
          <a:bodyPr/>
          <a:lstStyle/>
          <a:p>
            <a:r>
              <a:rPr lang="en-GB" b="1" dirty="0"/>
              <a:t>Personal</a:t>
            </a:r>
            <a:r>
              <a:rPr lang="en-GB" dirty="0"/>
              <a:t> dashboards are accessed by the </a:t>
            </a:r>
            <a:r>
              <a:rPr lang="en-GB" b="1" dirty="0"/>
              <a:t>Home</a:t>
            </a:r>
            <a:r>
              <a:rPr lang="en-GB" dirty="0"/>
              <a:t> icon, which can display widgets from multiple projects (Including RTC and RQM)</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48</a:t>
            </a:fld>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94" y="965149"/>
            <a:ext cx="9920320" cy="5381774"/>
          </a:xfrm>
          <a:prstGeom prst="rect">
            <a:avLst/>
          </a:prstGeom>
        </p:spPr>
      </p:pic>
      <p:grpSp>
        <p:nvGrpSpPr>
          <p:cNvPr id="8" name="Group 7"/>
          <p:cNvGrpSpPr/>
          <p:nvPr/>
        </p:nvGrpSpPr>
        <p:grpSpPr>
          <a:xfrm>
            <a:off x="1415902" y="2713705"/>
            <a:ext cx="6243247" cy="874608"/>
            <a:chOff x="3204221" y="2568729"/>
            <a:chExt cx="6243247" cy="874608"/>
          </a:xfrm>
        </p:grpSpPr>
        <p:sp>
          <p:nvSpPr>
            <p:cNvPr id="9" name="Rectangle 4"/>
            <p:cNvSpPr>
              <a:spLocks noChangeArrowheads="1"/>
            </p:cNvSpPr>
            <p:nvPr/>
          </p:nvSpPr>
          <p:spPr bwMode="auto">
            <a:xfrm>
              <a:off x="3204221" y="2568729"/>
              <a:ext cx="3817515" cy="874608"/>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R="0" lvl="0" defTabSz="914400" eaLnBrk="1" fontAlgn="base" latinLnBrk="0" hangingPunct="1">
                <a:lnSpc>
                  <a:spcPct val="100000"/>
                </a:lnSpc>
                <a:spcBef>
                  <a:spcPct val="0"/>
                </a:spcBef>
                <a:spcAft>
                  <a:spcPct val="0"/>
                </a:spcAft>
                <a:buClrTx/>
                <a:buSzTx/>
                <a:tabLst/>
                <a:defRPr/>
              </a:pPr>
              <a:r>
                <a:rPr lang="en-GB" sz="1400" b="1" kern="0" dirty="0">
                  <a:solidFill>
                    <a:srgbClr val="FFFFFF"/>
                  </a:solidFill>
                  <a:effectLst>
                    <a:outerShdw blurRad="38100" dist="38100" dir="2700000" algn="tl">
                      <a:srgbClr val="000000">
                        <a:alpha val="43137"/>
                      </a:srgbClr>
                    </a:outerShdw>
                  </a:effectLst>
                  <a:cs typeface="Arial" charset="0"/>
                </a:rPr>
                <a:t>Change and Configuration Management</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kern="0" dirty="0">
                  <a:solidFill>
                    <a:srgbClr val="FFFFFF"/>
                  </a:solidFill>
                  <a:effectLst>
                    <a:outerShdw blurRad="38100" dist="38100" dir="2700000" algn="tl">
                      <a:srgbClr val="000000">
                        <a:alpha val="43137"/>
                      </a:srgbClr>
                    </a:outerShdw>
                  </a:effectLst>
                  <a:cs typeface="Arial" charset="0"/>
                </a:rPr>
                <a:t>This is the location for RTC Projects that you have been given access</a:t>
              </a:r>
            </a:p>
          </p:txBody>
        </p:sp>
        <p:sp>
          <p:nvSpPr>
            <p:cNvPr id="10" name="Rectangle 4"/>
            <p:cNvSpPr>
              <a:spLocks noChangeArrowheads="1"/>
            </p:cNvSpPr>
            <p:nvPr/>
          </p:nvSpPr>
          <p:spPr bwMode="auto">
            <a:xfrm>
              <a:off x="7373306" y="2774392"/>
              <a:ext cx="2074162" cy="46328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1" name="Elbow Connector 10"/>
            <p:cNvCxnSpPr>
              <a:stCxn id="9" idx="3"/>
              <a:endCxn id="10" idx="1"/>
            </p:cNvCxnSpPr>
            <p:nvPr/>
          </p:nvCxnSpPr>
          <p:spPr>
            <a:xfrm>
              <a:off x="7021736" y="3006033"/>
              <a:ext cx="351570" cy="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1415902" y="3380109"/>
            <a:ext cx="6243246" cy="1818744"/>
            <a:chOff x="3288111" y="2444651"/>
            <a:chExt cx="6243246" cy="1818744"/>
          </a:xfrm>
        </p:grpSpPr>
        <p:sp>
          <p:nvSpPr>
            <p:cNvPr id="13" name="Rectangle 4"/>
            <p:cNvSpPr>
              <a:spLocks noChangeArrowheads="1"/>
            </p:cNvSpPr>
            <p:nvPr/>
          </p:nvSpPr>
          <p:spPr bwMode="auto">
            <a:xfrm>
              <a:off x="3288111" y="2814440"/>
              <a:ext cx="3817515" cy="1448955"/>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b="1" kern="0" dirty="0">
                  <a:solidFill>
                    <a:srgbClr val="FFFFFF"/>
                  </a:solidFill>
                  <a:effectLst>
                    <a:outerShdw blurRad="38100" dist="38100" dir="2700000" algn="tl">
                      <a:srgbClr val="000000">
                        <a:alpha val="43137"/>
                      </a:srgbClr>
                    </a:outerShdw>
                  </a:effectLst>
                  <a:cs typeface="Arial" charset="0"/>
                </a:rPr>
                <a:t>Quality Management</a:t>
              </a:r>
            </a:p>
            <a:p>
              <a:pPr marL="285750" lvl="0"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This is the location for RQM libraries</a:t>
              </a:r>
            </a:p>
            <a:p>
              <a:pPr marL="285750" lvl="0" indent="-285750" fontAlgn="base">
                <a:spcBef>
                  <a:spcPct val="0"/>
                </a:spcBef>
                <a:spcAft>
                  <a:spcPct val="0"/>
                </a:spcAft>
                <a:buFont typeface="Arial" panose="020B0604020202020204" pitchFamily="34" charset="0"/>
                <a:buChar char="•"/>
                <a:defRPr/>
              </a:pPr>
              <a:r>
                <a:rPr lang="en-GB" sz="1400" b="1" kern="0" dirty="0">
                  <a:solidFill>
                    <a:srgbClr val="FFFFFF"/>
                  </a:solidFill>
                  <a:effectLst>
                    <a:outerShdw blurRad="38100" dist="38100" dir="2700000" algn="tl">
                      <a:srgbClr val="000000">
                        <a:alpha val="43137"/>
                      </a:srgbClr>
                    </a:outerShdw>
                  </a:effectLst>
                  <a:cs typeface="Arial" charset="0"/>
                </a:rPr>
                <a:t>Generic Test Cases </a:t>
              </a:r>
              <a:r>
                <a:rPr lang="en-GB" sz="1400" kern="0" dirty="0">
                  <a:solidFill>
                    <a:srgbClr val="FFFFFF"/>
                  </a:solidFill>
                  <a:effectLst>
                    <a:outerShdw blurRad="38100" dist="38100" dir="2700000" algn="tl">
                      <a:srgbClr val="000000">
                        <a:alpha val="43137"/>
                      </a:srgbClr>
                    </a:outerShdw>
                  </a:effectLst>
                  <a:cs typeface="Arial" charset="0"/>
                </a:rPr>
                <a:t>holds the generic test case library</a:t>
              </a:r>
            </a:p>
            <a:p>
              <a:pPr marL="285750" lvl="0" indent="-285750" fontAlgn="base">
                <a:spcBef>
                  <a:spcPct val="0"/>
                </a:spcBef>
                <a:spcAft>
                  <a:spcPct val="0"/>
                </a:spcAft>
                <a:buFont typeface="Arial" panose="020B0604020202020204" pitchFamily="34" charset="0"/>
                <a:buChar char="•"/>
                <a:defRPr/>
              </a:pPr>
              <a:r>
                <a:rPr lang="en-GB" sz="1400" b="1" kern="0" dirty="0">
                  <a:solidFill>
                    <a:srgbClr val="FFFFFF"/>
                  </a:solidFill>
                  <a:effectLst>
                    <a:outerShdw blurRad="38100" dist="38100" dir="2700000" algn="tl">
                      <a:srgbClr val="000000">
                        <a:alpha val="43137"/>
                      </a:srgbClr>
                    </a:outerShdw>
                  </a:effectLst>
                  <a:cs typeface="Arial" charset="0"/>
                </a:rPr>
                <a:t>Programme specific </a:t>
              </a:r>
              <a:r>
                <a:rPr lang="en-GB" sz="1400" kern="0" dirty="0">
                  <a:solidFill>
                    <a:srgbClr val="FFFFFF"/>
                  </a:solidFill>
                  <a:effectLst>
                    <a:outerShdw blurRad="38100" dist="38100" dir="2700000" algn="tl">
                      <a:srgbClr val="000000">
                        <a:alpha val="43137"/>
                      </a:srgbClr>
                    </a:outerShdw>
                  </a:effectLst>
                  <a:cs typeface="Arial" charset="0"/>
                </a:rPr>
                <a:t>test cases holds any programme created test cases </a:t>
              </a:r>
            </a:p>
          </p:txBody>
        </p:sp>
        <p:sp>
          <p:nvSpPr>
            <p:cNvPr id="14" name="Rectangle 4"/>
            <p:cNvSpPr>
              <a:spLocks noChangeArrowheads="1"/>
            </p:cNvSpPr>
            <p:nvPr/>
          </p:nvSpPr>
          <p:spPr bwMode="auto">
            <a:xfrm>
              <a:off x="7457196" y="2444651"/>
              <a:ext cx="2074161" cy="554328"/>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5" name="Elbow Connector 14"/>
            <p:cNvCxnSpPr>
              <a:stCxn id="13" idx="3"/>
              <a:endCxn id="14" idx="1"/>
            </p:cNvCxnSpPr>
            <p:nvPr/>
          </p:nvCxnSpPr>
          <p:spPr>
            <a:xfrm flipV="1">
              <a:off x="7105626" y="2721815"/>
              <a:ext cx="351570" cy="817103"/>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7" name="Rectangle 4"/>
          <p:cNvSpPr>
            <a:spLocks noChangeArrowheads="1"/>
          </p:cNvSpPr>
          <p:nvPr/>
        </p:nvSpPr>
        <p:spPr bwMode="auto">
          <a:xfrm>
            <a:off x="654929" y="1411700"/>
            <a:ext cx="358624" cy="379000"/>
          </a:xfrm>
          <a:prstGeom prst="rect">
            <a:avLst/>
          </a:prstGeom>
          <a:noFill/>
          <a:ln w="38100" cap="flat" cmpd="sng">
            <a:solidFill>
              <a:srgbClr val="FF000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Tree>
    <p:extLst>
      <p:ext uri="{BB962C8B-B14F-4D97-AF65-F5344CB8AC3E}">
        <p14:creationId xmlns:p14="http://schemas.microsoft.com/office/powerpoint/2010/main" val="15068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03200" y="522384"/>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You can also navigate to your projects by selecting the </a:t>
            </a:r>
            <a:r>
              <a:rPr lang="en-GB" i="1" dirty="0"/>
              <a:t>downward arrow </a:t>
            </a:r>
            <a:r>
              <a:rPr lang="en-GB" dirty="0"/>
              <a:t>next to the home icon</a:t>
            </a:r>
          </a:p>
        </p:txBody>
      </p:sp>
      <p:sp>
        <p:nvSpPr>
          <p:cNvPr id="2" name="Title 1"/>
          <p:cNvSpPr>
            <a:spLocks noGrp="1"/>
          </p:cNvSpPr>
          <p:nvPr>
            <p:ph type="title"/>
          </p:nvPr>
        </p:nvSpPr>
        <p:spPr/>
        <p:txBody>
          <a:bodyPr/>
          <a:lstStyle/>
          <a:p>
            <a:r>
              <a:rPr lang="en-GB" dirty="0"/>
              <a:t>My Projects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928" y="965212"/>
            <a:ext cx="9778045" cy="5304590"/>
          </a:xfrm>
        </p:spPr>
      </p:pic>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49</a:t>
            </a:fld>
            <a:endParaRPr lang="en-IN" dirty="0"/>
          </a:p>
        </p:txBody>
      </p:sp>
      <p:sp>
        <p:nvSpPr>
          <p:cNvPr id="7" name="Rectangle 4"/>
          <p:cNvSpPr>
            <a:spLocks noChangeArrowheads="1"/>
          </p:cNvSpPr>
          <p:nvPr/>
        </p:nvSpPr>
        <p:spPr bwMode="auto">
          <a:xfrm>
            <a:off x="654928" y="1499190"/>
            <a:ext cx="1716131" cy="3296093"/>
          </a:xfrm>
          <a:prstGeom prst="rect">
            <a:avLst/>
          </a:prstGeom>
          <a:noFill/>
          <a:ln w="38100" cap="flat" cmpd="sng">
            <a:solidFill>
              <a:srgbClr val="FF000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Tree>
    <p:extLst>
      <p:ext uri="{BB962C8B-B14F-4D97-AF65-F5344CB8AC3E}">
        <p14:creationId xmlns:p14="http://schemas.microsoft.com/office/powerpoint/2010/main" val="1722715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RMDV</a:t>
            </a:r>
            <a:r>
              <a:rPr lang="en-GB" sz="3600" b="1" baseline="30000" dirty="0"/>
              <a:t>2</a:t>
            </a:r>
            <a:r>
              <a:rPr lang="en-GB" sz="3600" b="1" dirty="0"/>
              <a:t> Overview</a:t>
            </a:r>
            <a:endParaRPr lang="en-GB" sz="3600"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a:t>
            </a:fld>
            <a:endParaRPr lang="en-IN" dirty="0"/>
          </a:p>
        </p:txBody>
      </p:sp>
    </p:spTree>
    <p:extLst>
      <p:ext uri="{BB962C8B-B14F-4D97-AF65-F5344CB8AC3E}">
        <p14:creationId xmlns:p14="http://schemas.microsoft.com/office/powerpoint/2010/main" val="798251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bwMode="auto">
          <a:xfrm>
            <a:off x="203200" y="522384"/>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There are two test case libraries in RQM (Generic and Programme). These have the same purpose as the DOORS requirement libraries</a:t>
            </a:r>
          </a:p>
          <a:p>
            <a:pPr lvl="1"/>
            <a:r>
              <a:rPr lang="en-GB" b="1" dirty="0"/>
              <a:t>Generic</a:t>
            </a:r>
            <a:r>
              <a:rPr lang="en-GB" dirty="0"/>
              <a:t> is the master library of test cases</a:t>
            </a:r>
          </a:p>
          <a:p>
            <a:pPr lvl="1"/>
            <a:r>
              <a:rPr lang="en-GB" b="1" dirty="0"/>
              <a:t>Programme</a:t>
            </a:r>
            <a:r>
              <a:rPr lang="en-GB" dirty="0"/>
              <a:t> </a:t>
            </a:r>
            <a:r>
              <a:rPr lang="en-GB" b="1" dirty="0"/>
              <a:t>Specific</a:t>
            </a:r>
            <a:r>
              <a:rPr lang="en-GB" dirty="0"/>
              <a:t> is used for test cases created on a programme</a:t>
            </a:r>
          </a:p>
        </p:txBody>
      </p:sp>
      <p:sp>
        <p:nvSpPr>
          <p:cNvPr id="2" name="Title 1"/>
          <p:cNvSpPr>
            <a:spLocks noGrp="1"/>
          </p:cNvSpPr>
          <p:nvPr>
            <p:ph type="title"/>
          </p:nvPr>
        </p:nvSpPr>
        <p:spPr/>
        <p:txBody>
          <a:bodyPr/>
          <a:lstStyle/>
          <a:p>
            <a:r>
              <a:rPr lang="en-GB" dirty="0"/>
              <a:t>Browsing a Test Case Library in RQM</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50</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7928" y="2120223"/>
            <a:ext cx="7015722" cy="1281871"/>
          </a:xfrm>
          <a:prstGeom prst="rect">
            <a:avLst/>
          </a:prstGeom>
        </p:spPr>
      </p:pic>
      <p:sp>
        <p:nvSpPr>
          <p:cNvPr id="6" name="Rectangular Callout 5"/>
          <p:cNvSpPr/>
          <p:nvPr/>
        </p:nvSpPr>
        <p:spPr>
          <a:xfrm>
            <a:off x="2550625" y="1729930"/>
            <a:ext cx="3270327" cy="780586"/>
          </a:xfrm>
          <a:prstGeom prst="wedgeRectCallout">
            <a:avLst>
              <a:gd name="adj1" fmla="val -35236"/>
              <a:gd name="adj2" fmla="val 95357"/>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Select the construction menu to view the list of generic cases: </a:t>
            </a:r>
            <a:r>
              <a:rPr lang="en-GB" sz="1400" b="1" kern="0" dirty="0">
                <a:solidFill>
                  <a:srgbClr val="FFFFFF"/>
                </a:solidFill>
                <a:effectLst>
                  <a:outerShdw blurRad="38100" dist="38100" dir="2700000" algn="tl">
                    <a:srgbClr val="000000">
                      <a:alpha val="43137"/>
                    </a:srgbClr>
                  </a:outerShdw>
                </a:effectLst>
                <a:cs typeface="Arial" charset="0"/>
              </a:rPr>
              <a:t>Construction &gt; Browse &gt; Test Case</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44930" y="3852251"/>
            <a:ext cx="6992430" cy="1624700"/>
          </a:xfrm>
          <a:prstGeom prst="rect">
            <a:avLst/>
          </a:prstGeom>
        </p:spPr>
      </p:pic>
      <p:sp>
        <p:nvSpPr>
          <p:cNvPr id="10" name="Rectangular Callout 9"/>
          <p:cNvSpPr/>
          <p:nvPr/>
        </p:nvSpPr>
        <p:spPr>
          <a:xfrm>
            <a:off x="5886049" y="5329777"/>
            <a:ext cx="2476667" cy="800909"/>
          </a:xfrm>
          <a:prstGeom prst="wedgeRectCallout">
            <a:avLst>
              <a:gd name="adj1" fmla="val 40737"/>
              <a:gd name="adj2" fmla="val -79800"/>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Use </a:t>
            </a:r>
            <a:r>
              <a:rPr lang="en-GB" sz="1400" b="1" kern="0" dirty="0">
                <a:solidFill>
                  <a:srgbClr val="FFFFFF"/>
                </a:solidFill>
                <a:effectLst>
                  <a:outerShdw blurRad="38100" dist="38100" dir="2700000" algn="tl">
                    <a:srgbClr val="000000">
                      <a:alpha val="43137"/>
                    </a:srgbClr>
                  </a:outerShdw>
                </a:effectLst>
                <a:cs typeface="Arial" charset="0"/>
              </a:rPr>
              <a:t>Quick Search </a:t>
            </a:r>
            <a:r>
              <a:rPr lang="en-GB" sz="1400" kern="0" dirty="0">
                <a:solidFill>
                  <a:srgbClr val="FFFFFF"/>
                </a:solidFill>
                <a:effectLst>
                  <a:outerShdw blurRad="38100" dist="38100" dir="2700000" algn="tl">
                    <a:srgbClr val="000000">
                      <a:alpha val="43137"/>
                    </a:srgbClr>
                  </a:outerShdw>
                </a:effectLst>
                <a:cs typeface="Arial" charset="0"/>
              </a:rPr>
              <a:t>if you know the test case name or number</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4" name="Rectangular Callout 13"/>
          <p:cNvSpPr/>
          <p:nvPr/>
        </p:nvSpPr>
        <p:spPr>
          <a:xfrm>
            <a:off x="2086404" y="3439317"/>
            <a:ext cx="3133069" cy="706139"/>
          </a:xfrm>
          <a:prstGeom prst="wedgeRectCallout">
            <a:avLst>
              <a:gd name="adj1" fmla="val -34105"/>
              <a:gd name="adj2" fmla="val -80975"/>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Select the construction menu to create a test case: </a:t>
            </a:r>
            <a:r>
              <a:rPr lang="en-GB" sz="1400" b="1" kern="0" dirty="0">
                <a:solidFill>
                  <a:srgbClr val="FFFFFF"/>
                </a:solidFill>
                <a:effectLst>
                  <a:outerShdw blurRad="38100" dist="38100" dir="2700000" algn="tl">
                    <a:srgbClr val="000000">
                      <a:alpha val="43137"/>
                    </a:srgbClr>
                  </a:outerShdw>
                </a:effectLst>
                <a:cs typeface="Arial" charset="0"/>
              </a:rPr>
              <a:t>Construction &gt; Create &gt; Test Case</a:t>
            </a:r>
          </a:p>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14404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Viewing and Filtering Test Case Results</a:t>
            </a:r>
          </a:p>
        </p:txBody>
      </p:sp>
      <p:sp>
        <p:nvSpPr>
          <p:cNvPr id="3" name="Content Placeholder 2"/>
          <p:cNvSpPr>
            <a:spLocks noGrp="1"/>
          </p:cNvSpPr>
          <p:nvPr>
            <p:ph idx="1"/>
          </p:nvPr>
        </p:nvSpPr>
        <p:spPr/>
        <p:txBody>
          <a:bodyPr/>
          <a:lstStyle/>
          <a:p>
            <a:r>
              <a:rPr lang="en-GB" dirty="0"/>
              <a:t>The default RQM view for displaying test cases often contains a number of columns. This can be made clearer by selecting the </a:t>
            </a:r>
            <a:r>
              <a:rPr lang="en-GB" i="1" dirty="0"/>
              <a:t>Change Column display settings</a:t>
            </a:r>
            <a:r>
              <a:rPr lang="en-GB" dirty="0"/>
              <a:t> icon and then </a:t>
            </a:r>
            <a:r>
              <a:rPr lang="en-GB" b="1" dirty="0"/>
              <a:t>Wrap words to show all, Compact, </a:t>
            </a:r>
            <a:r>
              <a:rPr lang="en-GB" dirty="0"/>
              <a:t>and</a:t>
            </a:r>
            <a:r>
              <a:rPr lang="en-GB" b="1" dirty="0"/>
              <a:t> Small </a:t>
            </a:r>
            <a:r>
              <a:rPr lang="en-GB" dirty="0"/>
              <a:t>font size. Unwanted columns can also be removed</a:t>
            </a:r>
          </a:p>
          <a:p>
            <a:r>
              <a:rPr lang="en-GB" dirty="0"/>
              <a:t>Results can be filtered with the horizontal and vertical filter bars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51</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507343" y="1993362"/>
            <a:ext cx="2495550" cy="1946120"/>
          </a:xfrm>
          <a:prstGeom prst="rect">
            <a:avLst/>
          </a:prstGeom>
        </p:spPr>
      </p:pic>
      <p:sp>
        <p:nvSpPr>
          <p:cNvPr id="6" name="Rectangle 4"/>
          <p:cNvSpPr>
            <a:spLocks noChangeArrowheads="1"/>
          </p:cNvSpPr>
          <p:nvPr/>
        </p:nvSpPr>
        <p:spPr bwMode="auto">
          <a:xfrm flipV="1">
            <a:off x="11850492" y="2344444"/>
            <a:ext cx="178187" cy="284651"/>
          </a:xfrm>
          <a:prstGeom prst="rect">
            <a:avLst/>
          </a:prstGeom>
          <a:noFill/>
          <a:ln w="38100" cap="flat" cmpd="sng">
            <a:solidFill>
              <a:srgbClr val="FF000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7" name="Rectangular Callout 6"/>
          <p:cNvSpPr/>
          <p:nvPr/>
        </p:nvSpPr>
        <p:spPr>
          <a:xfrm>
            <a:off x="10103934" y="1349754"/>
            <a:ext cx="1701722" cy="566738"/>
          </a:xfrm>
          <a:prstGeom prst="wedgeRectCallout">
            <a:avLst>
              <a:gd name="adj1" fmla="val 8528"/>
              <a:gd name="adj2" fmla="val 114522"/>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Change Column Display Settings</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8649" y="1993362"/>
            <a:ext cx="8702675" cy="4226085"/>
          </a:xfrm>
          <a:prstGeom prst="rect">
            <a:avLst/>
          </a:prstGeom>
        </p:spPr>
      </p:pic>
      <p:sp>
        <p:nvSpPr>
          <p:cNvPr id="9" name="Rectangular Callout 8"/>
          <p:cNvSpPr/>
          <p:nvPr/>
        </p:nvSpPr>
        <p:spPr>
          <a:xfrm>
            <a:off x="5364373" y="1709993"/>
            <a:ext cx="1928582" cy="566738"/>
          </a:xfrm>
          <a:prstGeom prst="wedgeRectCallout">
            <a:avLst>
              <a:gd name="adj1" fmla="val 9860"/>
              <a:gd name="adj2" fmla="val 89750"/>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Browse Test Cases</a:t>
            </a:r>
          </a:p>
        </p:txBody>
      </p:sp>
      <p:sp>
        <p:nvSpPr>
          <p:cNvPr id="12" name="Rectangular Callout 11"/>
          <p:cNvSpPr/>
          <p:nvPr/>
        </p:nvSpPr>
        <p:spPr>
          <a:xfrm>
            <a:off x="2156481" y="2595427"/>
            <a:ext cx="615294" cy="370995"/>
          </a:xfrm>
          <a:prstGeom prst="wedgeRectCallout">
            <a:avLst>
              <a:gd name="adj1" fmla="val -57210"/>
              <a:gd name="adj2" fmla="val 176663"/>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Filter</a:t>
            </a:r>
          </a:p>
        </p:txBody>
      </p:sp>
    </p:spTree>
    <p:extLst>
      <p:ext uri="{BB962C8B-B14F-4D97-AF65-F5344CB8AC3E}">
        <p14:creationId xmlns:p14="http://schemas.microsoft.com/office/powerpoint/2010/main" val="31111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Case Sections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52</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89543" y="676405"/>
            <a:ext cx="10343939" cy="5511453"/>
          </a:xfrm>
          <a:prstGeom prst="rect">
            <a:avLst/>
          </a:prstGeom>
        </p:spPr>
      </p:pic>
      <p:grpSp>
        <p:nvGrpSpPr>
          <p:cNvPr id="7" name="Group 6"/>
          <p:cNvGrpSpPr/>
          <p:nvPr/>
        </p:nvGrpSpPr>
        <p:grpSpPr>
          <a:xfrm>
            <a:off x="1038225" y="1165883"/>
            <a:ext cx="6102066" cy="2244067"/>
            <a:chOff x="-1841209" y="1581326"/>
            <a:chExt cx="6102066" cy="2244067"/>
          </a:xfrm>
        </p:grpSpPr>
        <p:sp>
          <p:nvSpPr>
            <p:cNvPr id="8" name="Rectangle 4"/>
            <p:cNvSpPr>
              <a:spLocks noChangeArrowheads="1"/>
            </p:cNvSpPr>
            <p:nvPr/>
          </p:nvSpPr>
          <p:spPr bwMode="auto">
            <a:xfrm>
              <a:off x="583502" y="1581326"/>
              <a:ext cx="3677355" cy="654558"/>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200" b="1" dirty="0">
                  <a:solidFill>
                    <a:schemeClr val="bg1"/>
                  </a:solidFill>
                  <a:effectLst>
                    <a:outerShdw blurRad="38100" dist="38100" dir="2700000" algn="tl">
                      <a:srgbClr val="000000">
                        <a:alpha val="43137"/>
                      </a:srgbClr>
                    </a:outerShdw>
                  </a:effectLst>
                </a:rPr>
                <a:t>Test Case Detail </a:t>
              </a:r>
              <a:r>
                <a:rPr lang="en-GB" sz="1200" dirty="0">
                  <a:solidFill>
                    <a:schemeClr val="bg1"/>
                  </a:solidFill>
                  <a:effectLst>
                    <a:outerShdw blurRad="38100" dist="38100" dir="2700000" algn="tl">
                      <a:srgbClr val="000000">
                        <a:alpha val="43137"/>
                      </a:srgbClr>
                    </a:outerShdw>
                  </a:effectLst>
                </a:rPr>
                <a:t>section contains the main body of the test case, and can include hyperlinks to the test procedure in external systems. </a:t>
              </a:r>
            </a:p>
            <a:p>
              <a:pPr lvl="0" fontAlgn="base">
                <a:spcBef>
                  <a:spcPct val="0"/>
                </a:spcBef>
                <a:spcAft>
                  <a:spcPct val="0"/>
                </a:spcAft>
                <a:defRPr/>
              </a:pPr>
              <a:endParaRPr lang="en-GB" sz="1400" kern="0" dirty="0">
                <a:solidFill>
                  <a:srgbClr val="FFFFFF"/>
                </a:solidFill>
                <a:effectLst>
                  <a:outerShdw blurRad="38100" dist="38100" dir="2700000" algn="tl">
                    <a:srgbClr val="000000">
                      <a:alpha val="43137"/>
                    </a:srgbClr>
                  </a:outerShdw>
                </a:effectLst>
                <a:cs typeface="Arial" charset="0"/>
              </a:endParaRPr>
            </a:p>
            <a:p>
              <a:pPr lvl="0" fontAlgn="base">
                <a:spcBef>
                  <a:spcPct val="0"/>
                </a:spcBef>
                <a:spcAft>
                  <a:spcPct val="0"/>
                </a:spcAft>
                <a:defRPr/>
              </a:pP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9" name="Rectangle 4"/>
            <p:cNvSpPr>
              <a:spLocks noChangeArrowheads="1"/>
            </p:cNvSpPr>
            <p:nvPr/>
          </p:nvSpPr>
          <p:spPr bwMode="auto">
            <a:xfrm>
              <a:off x="-1841209" y="2219191"/>
              <a:ext cx="1755080" cy="160620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0" name="Elbow Connector 9"/>
            <p:cNvCxnSpPr>
              <a:stCxn id="8" idx="1"/>
              <a:endCxn id="9" idx="3"/>
            </p:cNvCxnSpPr>
            <p:nvPr/>
          </p:nvCxnSpPr>
          <p:spPr>
            <a:xfrm rot="10800000" flipV="1">
              <a:off x="-86128" y="1908604"/>
              <a:ext cx="669631" cy="1113687"/>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7991474" y="2238375"/>
            <a:ext cx="2991959" cy="2031973"/>
            <a:chOff x="735104" y="2624421"/>
            <a:chExt cx="2991959" cy="2031973"/>
          </a:xfrm>
        </p:grpSpPr>
        <p:sp>
          <p:nvSpPr>
            <p:cNvPr id="30" name="Rectangle 4"/>
            <p:cNvSpPr>
              <a:spLocks noChangeArrowheads="1"/>
            </p:cNvSpPr>
            <p:nvPr/>
          </p:nvSpPr>
          <p:spPr bwMode="auto">
            <a:xfrm>
              <a:off x="735104" y="2624421"/>
              <a:ext cx="2316415" cy="373498"/>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200" kern="0" dirty="0">
                  <a:solidFill>
                    <a:srgbClr val="FFFFFF"/>
                  </a:solidFill>
                  <a:effectLst>
                    <a:outerShdw blurRad="38100" dist="38100" dir="2700000" algn="tl">
                      <a:srgbClr val="000000">
                        <a:alpha val="43137"/>
                      </a:srgbClr>
                    </a:outerShdw>
                  </a:effectLst>
                  <a:cs typeface="Arial" charset="0"/>
                </a:rPr>
                <a:t>List of associated requirements</a:t>
              </a:r>
            </a:p>
          </p:txBody>
        </p:sp>
        <p:sp>
          <p:nvSpPr>
            <p:cNvPr id="31" name="Rectangle 4"/>
            <p:cNvSpPr>
              <a:spLocks noChangeArrowheads="1"/>
            </p:cNvSpPr>
            <p:nvPr/>
          </p:nvSpPr>
          <p:spPr bwMode="auto">
            <a:xfrm>
              <a:off x="2068383" y="3278414"/>
              <a:ext cx="1658680" cy="1377980"/>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36" name="Elbow Connector 35"/>
            <p:cNvCxnSpPr>
              <a:stCxn id="30" idx="2"/>
              <a:endCxn id="31" idx="1"/>
            </p:cNvCxnSpPr>
            <p:nvPr/>
          </p:nvCxnSpPr>
          <p:spPr>
            <a:xfrm rot="16200000" flipH="1">
              <a:off x="1496105" y="3395125"/>
              <a:ext cx="969485" cy="175071"/>
            </a:xfrm>
            <a:prstGeom prst="bentConnector2">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8" name="Rectangle 4"/>
          <p:cNvSpPr>
            <a:spLocks noChangeArrowheads="1"/>
          </p:cNvSpPr>
          <p:nvPr/>
        </p:nvSpPr>
        <p:spPr bwMode="auto">
          <a:xfrm>
            <a:off x="3462939" y="1850556"/>
            <a:ext cx="3677355" cy="483070"/>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200" b="1" kern="0" dirty="0">
                <a:solidFill>
                  <a:srgbClr val="FFFFFF"/>
                </a:solidFill>
                <a:effectLst>
                  <a:outerShdw blurRad="38100" dist="38100" dir="2700000" algn="tl">
                    <a:srgbClr val="000000">
                      <a:alpha val="43137"/>
                    </a:srgbClr>
                  </a:outerShdw>
                </a:effectLst>
                <a:cs typeface="Arial" charset="0"/>
              </a:rPr>
              <a:t>Test Case Admin </a:t>
            </a:r>
            <a:r>
              <a:rPr lang="en-GB" sz="1200" kern="0" dirty="0">
                <a:solidFill>
                  <a:srgbClr val="FFFFFF"/>
                </a:solidFill>
                <a:effectLst>
                  <a:outerShdw blurRad="38100" dist="38100" dir="2700000" algn="tl">
                    <a:srgbClr val="000000">
                      <a:alpha val="43137"/>
                    </a:srgbClr>
                  </a:outerShdw>
                </a:effectLst>
                <a:cs typeface="Arial" charset="0"/>
              </a:rPr>
              <a:t>documents any supporting comments</a:t>
            </a:r>
          </a:p>
          <a:p>
            <a:pPr lvl="0" fontAlgn="base">
              <a:spcBef>
                <a:spcPct val="0"/>
              </a:spcBef>
              <a:spcAft>
                <a:spcPct val="0"/>
              </a:spcAft>
              <a:defRPr/>
            </a:pPr>
            <a:endParaRPr lang="en-GB" sz="1200" kern="0" dirty="0">
              <a:solidFill>
                <a:srgbClr val="FFFFFF"/>
              </a:solidFill>
              <a:effectLst>
                <a:outerShdw blurRad="38100" dist="38100" dir="2700000" algn="tl">
                  <a:srgbClr val="000000">
                    <a:alpha val="43137"/>
                  </a:srgbClr>
                </a:outerShdw>
              </a:effectLst>
              <a:cs typeface="Arial" charset="0"/>
            </a:endParaRPr>
          </a:p>
        </p:txBody>
      </p:sp>
      <p:sp>
        <p:nvSpPr>
          <p:cNvPr id="39" name="Rectangle 4"/>
          <p:cNvSpPr>
            <a:spLocks noChangeArrowheads="1"/>
          </p:cNvSpPr>
          <p:nvPr/>
        </p:nvSpPr>
        <p:spPr bwMode="auto">
          <a:xfrm>
            <a:off x="3462936" y="2367378"/>
            <a:ext cx="3677354" cy="550220"/>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200" b="1" kern="0" dirty="0">
                <a:solidFill>
                  <a:srgbClr val="FFFFFF"/>
                </a:solidFill>
                <a:effectLst>
                  <a:outerShdw blurRad="38100" dist="38100" dir="2700000" algn="tl">
                    <a:srgbClr val="000000">
                      <a:alpha val="43137"/>
                    </a:srgbClr>
                  </a:outerShdw>
                </a:effectLst>
                <a:cs typeface="Arial" charset="0"/>
              </a:rPr>
              <a:t>Requirement Links </a:t>
            </a:r>
            <a:r>
              <a:rPr lang="en-GB" sz="1200" kern="0" dirty="0">
                <a:solidFill>
                  <a:srgbClr val="FFFFFF"/>
                </a:solidFill>
                <a:effectLst>
                  <a:outerShdw blurRad="38100" dist="38100" dir="2700000" algn="tl">
                    <a:srgbClr val="000000">
                      <a:alpha val="43137"/>
                    </a:srgbClr>
                  </a:outerShdw>
                </a:effectLst>
                <a:cs typeface="Arial" charset="0"/>
              </a:rPr>
              <a:t>are links from the test case to its associated requirement in DOORS</a:t>
            </a:r>
            <a:endParaRPr lang="en-GB" sz="1400" kern="0" dirty="0">
              <a:solidFill>
                <a:srgbClr val="FFFFFF"/>
              </a:solidFill>
              <a:effectLst>
                <a:outerShdw blurRad="38100" dist="38100" dir="2700000" algn="tl">
                  <a:srgbClr val="000000">
                    <a:alpha val="43137"/>
                  </a:srgbClr>
                </a:outerShdw>
              </a:effectLst>
              <a:cs typeface="Arial" charset="0"/>
            </a:endParaRPr>
          </a:p>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40" name="Rectangle 4"/>
          <p:cNvSpPr>
            <a:spLocks noChangeArrowheads="1"/>
          </p:cNvSpPr>
          <p:nvPr/>
        </p:nvSpPr>
        <p:spPr bwMode="auto">
          <a:xfrm>
            <a:off x="3462936" y="2949113"/>
            <a:ext cx="3677354" cy="553179"/>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200" b="1" kern="0" dirty="0">
                <a:solidFill>
                  <a:srgbClr val="FFFFFF"/>
                </a:solidFill>
                <a:effectLst>
                  <a:outerShdw blurRad="38100" dist="38100" dir="2700000" algn="tl">
                    <a:srgbClr val="000000">
                      <a:alpha val="43137"/>
                    </a:srgbClr>
                  </a:outerShdw>
                </a:effectLst>
                <a:cs typeface="Arial" charset="0"/>
              </a:rPr>
              <a:t>Attachments</a:t>
            </a:r>
            <a:r>
              <a:rPr lang="en-GB" sz="1200" kern="0" dirty="0">
                <a:solidFill>
                  <a:srgbClr val="FFFFFF"/>
                </a:solidFill>
                <a:effectLst>
                  <a:outerShdw blurRad="38100" dist="38100" dir="2700000" algn="tl">
                    <a:srgbClr val="000000">
                      <a:alpha val="43137"/>
                    </a:srgbClr>
                  </a:outerShdw>
                </a:effectLst>
                <a:cs typeface="Arial" charset="0"/>
              </a:rPr>
              <a:t> is used to save any supplementary information about the test case</a:t>
            </a:r>
          </a:p>
          <a:p>
            <a:pPr fontAlgn="base">
              <a:spcBef>
                <a:spcPct val="0"/>
              </a:spcBef>
              <a:spcAft>
                <a:spcPct val="0"/>
              </a:spcAft>
            </a:pPr>
            <a:endParaRPr lang="en-GB" sz="1200" b="1" kern="0" dirty="0">
              <a:solidFill>
                <a:srgbClr val="FFFFFF"/>
              </a:solidFill>
              <a:effectLst>
                <a:outerShdw blurRad="38100" dist="38100" dir="2700000" algn="tl">
                  <a:srgbClr val="000000">
                    <a:alpha val="43137"/>
                  </a:srgbClr>
                </a:outerShdw>
              </a:effectLst>
              <a:cs typeface="Arial" charset="0"/>
            </a:endParaRPr>
          </a:p>
        </p:txBody>
      </p:sp>
      <p:sp>
        <p:nvSpPr>
          <p:cNvPr id="41" name="Rectangle 4"/>
          <p:cNvSpPr>
            <a:spLocks noChangeArrowheads="1"/>
          </p:cNvSpPr>
          <p:nvPr/>
        </p:nvSpPr>
        <p:spPr bwMode="auto">
          <a:xfrm>
            <a:off x="3462936" y="3533807"/>
            <a:ext cx="3677356" cy="389153"/>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200" b="1" kern="0" dirty="0">
                <a:solidFill>
                  <a:srgbClr val="FFFFFF"/>
                </a:solidFill>
                <a:effectLst>
                  <a:outerShdw blurRad="38100" dist="38100" dir="2700000" algn="tl">
                    <a:srgbClr val="000000">
                      <a:alpha val="43137"/>
                    </a:srgbClr>
                  </a:outerShdw>
                </a:effectLst>
                <a:cs typeface="Arial" charset="0"/>
              </a:rPr>
              <a:t>Test scripts</a:t>
            </a:r>
            <a:r>
              <a:rPr lang="en-GB" sz="1200" kern="0" dirty="0">
                <a:solidFill>
                  <a:srgbClr val="FFFFFF"/>
                </a:solidFill>
                <a:effectLst>
                  <a:outerShdw blurRad="38100" dist="38100" dir="2700000" algn="tl">
                    <a:srgbClr val="000000">
                      <a:alpha val="43137"/>
                    </a:srgbClr>
                  </a:outerShdw>
                </a:effectLst>
                <a:cs typeface="Arial" charset="0"/>
              </a:rPr>
              <a:t> can be linked to the test case</a:t>
            </a:r>
          </a:p>
          <a:p>
            <a:pPr fontAlgn="base">
              <a:spcBef>
                <a:spcPct val="0"/>
              </a:spcBef>
              <a:spcAft>
                <a:spcPct val="0"/>
              </a:spcAft>
            </a:pPr>
            <a:endParaRPr lang="en-GB" sz="12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58325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Test Case - Test Case Summary</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53</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89543" y="697671"/>
            <a:ext cx="10343939" cy="5511453"/>
          </a:xfrm>
          <a:prstGeom prst="rect">
            <a:avLst/>
          </a:prstGeom>
        </p:spPr>
      </p:pic>
      <p:grpSp>
        <p:nvGrpSpPr>
          <p:cNvPr id="14" name="Group 13"/>
          <p:cNvGrpSpPr/>
          <p:nvPr/>
        </p:nvGrpSpPr>
        <p:grpSpPr>
          <a:xfrm>
            <a:off x="2880986" y="3233380"/>
            <a:ext cx="6196338" cy="1347173"/>
            <a:chOff x="-2459304" y="1893091"/>
            <a:chExt cx="6196338" cy="1347173"/>
          </a:xfrm>
        </p:grpSpPr>
        <p:sp>
          <p:nvSpPr>
            <p:cNvPr id="15" name="Rectangle 4"/>
            <p:cNvSpPr>
              <a:spLocks noChangeArrowheads="1"/>
            </p:cNvSpPr>
            <p:nvPr/>
          </p:nvSpPr>
          <p:spPr bwMode="auto">
            <a:xfrm>
              <a:off x="1270242" y="1893091"/>
              <a:ext cx="2466792" cy="454651"/>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200" kern="0" dirty="0">
                  <a:solidFill>
                    <a:srgbClr val="FFFFFF"/>
                  </a:solidFill>
                  <a:effectLst>
                    <a:outerShdw blurRad="38100" dist="38100" dir="2700000" algn="tl">
                      <a:srgbClr val="000000">
                        <a:alpha val="43137"/>
                      </a:srgbClr>
                    </a:outerShdw>
                  </a:effectLst>
                  <a:cs typeface="Arial" charset="0"/>
                </a:rPr>
                <a:t>Every test case has a generic owner</a:t>
              </a:r>
            </a:p>
          </p:txBody>
        </p:sp>
        <p:sp>
          <p:nvSpPr>
            <p:cNvPr id="16" name="Rectangle 4"/>
            <p:cNvSpPr>
              <a:spLocks noChangeArrowheads="1"/>
            </p:cNvSpPr>
            <p:nvPr/>
          </p:nvSpPr>
          <p:spPr bwMode="auto">
            <a:xfrm>
              <a:off x="-2459304" y="2691948"/>
              <a:ext cx="3194137" cy="54831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7" name="Elbow Connector 16"/>
            <p:cNvCxnSpPr>
              <a:stCxn id="15" idx="1"/>
              <a:endCxn id="16" idx="3"/>
            </p:cNvCxnSpPr>
            <p:nvPr/>
          </p:nvCxnSpPr>
          <p:spPr>
            <a:xfrm rot="10800000" flipV="1">
              <a:off x="734834" y="2120416"/>
              <a:ext cx="535409" cy="845689"/>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2880986" y="3808919"/>
            <a:ext cx="6196339" cy="1179858"/>
            <a:chOff x="-1877351" y="1447558"/>
            <a:chExt cx="6196339" cy="1179858"/>
          </a:xfrm>
        </p:grpSpPr>
        <p:sp>
          <p:nvSpPr>
            <p:cNvPr id="26" name="Rectangle 4"/>
            <p:cNvSpPr>
              <a:spLocks noChangeArrowheads="1"/>
            </p:cNvSpPr>
            <p:nvPr/>
          </p:nvSpPr>
          <p:spPr bwMode="auto">
            <a:xfrm>
              <a:off x="1852194" y="1447558"/>
              <a:ext cx="2466794" cy="1179858"/>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200" kern="0" dirty="0">
                  <a:solidFill>
                    <a:srgbClr val="FFFFFF"/>
                  </a:solidFill>
                  <a:effectLst>
                    <a:outerShdw blurRad="38100" dist="38100" dir="2700000" algn="tl">
                      <a:srgbClr val="000000">
                        <a:alpha val="43137"/>
                      </a:srgbClr>
                    </a:outerShdw>
                  </a:effectLst>
                  <a:cs typeface="Arial" charset="0"/>
                </a:rPr>
                <a:t>The vehicle gateways where the test case is run. </a:t>
              </a:r>
            </a:p>
            <a:p>
              <a:pPr lvl="0" fontAlgn="base">
                <a:spcBef>
                  <a:spcPct val="0"/>
                </a:spcBef>
                <a:spcAft>
                  <a:spcPct val="0"/>
                </a:spcAft>
                <a:defRPr/>
              </a:pPr>
              <a:r>
                <a:rPr lang="en-GB" sz="1200" b="1" kern="0" dirty="0">
                  <a:solidFill>
                    <a:srgbClr val="FFFFFF"/>
                  </a:solidFill>
                  <a:effectLst>
                    <a:outerShdw blurRad="38100" dist="38100" dir="2700000" algn="tl">
                      <a:srgbClr val="000000">
                        <a:alpha val="43137"/>
                      </a:srgbClr>
                    </a:outerShdw>
                  </a:effectLst>
                  <a:cs typeface="Arial" charset="0"/>
                </a:rPr>
                <a:t>Note</a:t>
              </a:r>
              <a:r>
                <a:rPr lang="en-GB" sz="1200" kern="0" dirty="0">
                  <a:solidFill>
                    <a:srgbClr val="FFFFFF"/>
                  </a:solidFill>
                  <a:effectLst>
                    <a:outerShdw blurRad="38100" dist="38100" dir="2700000" algn="tl">
                      <a:srgbClr val="000000">
                        <a:alpha val="43137"/>
                      </a:srgbClr>
                    </a:outerShdw>
                  </a:effectLst>
                  <a:cs typeface="Arial" charset="0"/>
                </a:rPr>
                <a:t>: if this left blank, test cases will be created at </a:t>
              </a:r>
              <a:r>
                <a:rPr lang="en-GB" sz="1200" b="1" kern="0" dirty="0">
                  <a:solidFill>
                    <a:srgbClr val="FFFFFF"/>
                  </a:solidFill>
                  <a:effectLst>
                    <a:outerShdw blurRad="38100" dist="38100" dir="2700000" algn="tl">
                      <a:srgbClr val="000000">
                        <a:alpha val="43137"/>
                      </a:srgbClr>
                    </a:outerShdw>
                  </a:effectLst>
                  <a:cs typeface="Arial" charset="0"/>
                </a:rPr>
                <a:t>project</a:t>
              </a:r>
              <a:r>
                <a:rPr lang="en-GB" sz="1200" kern="0" dirty="0">
                  <a:solidFill>
                    <a:srgbClr val="FFFFFF"/>
                  </a:solidFill>
                  <a:effectLst>
                    <a:outerShdw blurRad="38100" dist="38100" dir="2700000" algn="tl">
                      <a:srgbClr val="000000">
                        <a:alpha val="43137"/>
                      </a:srgbClr>
                    </a:outerShdw>
                  </a:effectLst>
                  <a:cs typeface="Arial" charset="0"/>
                </a:rPr>
                <a:t> and will need to be manually planned</a:t>
              </a:r>
            </a:p>
          </p:txBody>
        </p:sp>
        <p:sp>
          <p:nvSpPr>
            <p:cNvPr id="27" name="Rectangle 4"/>
            <p:cNvSpPr>
              <a:spLocks noChangeArrowheads="1"/>
            </p:cNvSpPr>
            <p:nvPr/>
          </p:nvSpPr>
          <p:spPr bwMode="auto">
            <a:xfrm>
              <a:off x="-1877351" y="2219191"/>
              <a:ext cx="3194136" cy="21691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28" name="Elbow Connector 27"/>
            <p:cNvCxnSpPr>
              <a:stCxn id="26" idx="1"/>
              <a:endCxn id="27" idx="3"/>
            </p:cNvCxnSpPr>
            <p:nvPr/>
          </p:nvCxnSpPr>
          <p:spPr>
            <a:xfrm rot="10800000" flipV="1">
              <a:off x="1316786" y="2037487"/>
              <a:ext cx="535409" cy="290162"/>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2880986" y="4797467"/>
            <a:ext cx="6196338" cy="965380"/>
            <a:chOff x="-2029751" y="2283706"/>
            <a:chExt cx="6196338" cy="965380"/>
          </a:xfrm>
        </p:grpSpPr>
        <p:sp>
          <p:nvSpPr>
            <p:cNvPr id="33" name="Rectangle 4"/>
            <p:cNvSpPr>
              <a:spLocks noChangeArrowheads="1"/>
            </p:cNvSpPr>
            <p:nvPr/>
          </p:nvSpPr>
          <p:spPr bwMode="auto">
            <a:xfrm>
              <a:off x="1699794" y="2545866"/>
              <a:ext cx="2466793" cy="703220"/>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200" kern="0" dirty="0">
                  <a:solidFill>
                    <a:srgbClr val="FFFFFF"/>
                  </a:solidFill>
                  <a:effectLst>
                    <a:outerShdw blurRad="38100" dist="38100" dir="2700000" algn="tl">
                      <a:srgbClr val="000000">
                        <a:alpha val="43137"/>
                      </a:srgbClr>
                    </a:outerShdw>
                  </a:effectLst>
                  <a:cs typeface="Arial" charset="0"/>
                </a:rPr>
                <a:t>Prototype (Test) type (i.e. Vehicle (Physical), DFMEA, CAe Simulation)</a:t>
              </a:r>
            </a:p>
          </p:txBody>
        </p:sp>
        <p:sp>
          <p:nvSpPr>
            <p:cNvPr id="34" name="Rectangle 4"/>
            <p:cNvSpPr>
              <a:spLocks noChangeArrowheads="1"/>
            </p:cNvSpPr>
            <p:nvPr/>
          </p:nvSpPr>
          <p:spPr bwMode="auto">
            <a:xfrm>
              <a:off x="-2029751" y="2283706"/>
              <a:ext cx="3194136" cy="382617"/>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35" name="Elbow Connector 34"/>
            <p:cNvCxnSpPr>
              <a:stCxn id="33" idx="1"/>
              <a:endCxn id="34" idx="3"/>
            </p:cNvCxnSpPr>
            <p:nvPr/>
          </p:nvCxnSpPr>
          <p:spPr>
            <a:xfrm rot="10800000">
              <a:off x="1164386" y="2475016"/>
              <a:ext cx="535409" cy="422461"/>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0" name="Rectangle 4"/>
          <p:cNvSpPr>
            <a:spLocks noChangeArrowheads="1"/>
          </p:cNvSpPr>
          <p:nvPr/>
        </p:nvSpPr>
        <p:spPr bwMode="auto">
          <a:xfrm>
            <a:off x="1020726" y="1973065"/>
            <a:ext cx="1722474" cy="227875"/>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Tree>
    <p:extLst>
      <p:ext uri="{BB962C8B-B14F-4D97-AF65-F5344CB8AC3E}">
        <p14:creationId xmlns:p14="http://schemas.microsoft.com/office/powerpoint/2010/main" val="371292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89542" y="676405"/>
            <a:ext cx="8567398" cy="5526783"/>
          </a:xfrm>
          <a:prstGeom prst="rect">
            <a:avLst/>
          </a:prstGeom>
        </p:spPr>
      </p:pic>
      <p:sp>
        <p:nvSpPr>
          <p:cNvPr id="2" name="Title 1"/>
          <p:cNvSpPr>
            <a:spLocks noGrp="1"/>
          </p:cNvSpPr>
          <p:nvPr>
            <p:ph type="title"/>
          </p:nvPr>
        </p:nvSpPr>
        <p:spPr/>
        <p:txBody>
          <a:bodyPr/>
          <a:lstStyle/>
          <a:p>
            <a:r>
              <a:rPr lang="en-GB" dirty="0"/>
              <a:t>Creating a Test Case - Test Case Detail</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54</a:t>
            </a:fld>
            <a:endParaRPr lang="en-IN" dirty="0"/>
          </a:p>
        </p:txBody>
      </p:sp>
      <p:grpSp>
        <p:nvGrpSpPr>
          <p:cNvPr id="6" name="Group 5"/>
          <p:cNvGrpSpPr/>
          <p:nvPr/>
        </p:nvGrpSpPr>
        <p:grpSpPr>
          <a:xfrm>
            <a:off x="1020726" y="1953585"/>
            <a:ext cx="5719518" cy="788306"/>
            <a:chOff x="-2125408" y="1216503"/>
            <a:chExt cx="5719518" cy="788306"/>
          </a:xfrm>
        </p:grpSpPr>
        <p:sp>
          <p:nvSpPr>
            <p:cNvPr id="7" name="Rectangle 4"/>
            <p:cNvSpPr>
              <a:spLocks noChangeArrowheads="1"/>
            </p:cNvSpPr>
            <p:nvPr/>
          </p:nvSpPr>
          <p:spPr bwMode="auto">
            <a:xfrm>
              <a:off x="-83245" y="1216503"/>
              <a:ext cx="3677355"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Test Case Detail is where the test procedure is fully documented</a:t>
              </a:r>
            </a:p>
          </p:txBody>
        </p:sp>
        <p:sp>
          <p:nvSpPr>
            <p:cNvPr id="8" name="Rectangle 4"/>
            <p:cNvSpPr>
              <a:spLocks noChangeArrowheads="1"/>
            </p:cNvSpPr>
            <p:nvPr/>
          </p:nvSpPr>
          <p:spPr bwMode="auto">
            <a:xfrm>
              <a:off x="-2125408" y="1506388"/>
              <a:ext cx="1503399" cy="212651"/>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9" name="Elbow Connector 8"/>
            <p:cNvCxnSpPr>
              <a:stCxn id="7" idx="1"/>
              <a:endCxn id="8" idx="3"/>
            </p:cNvCxnSpPr>
            <p:nvPr/>
          </p:nvCxnSpPr>
          <p:spPr>
            <a:xfrm flipH="1">
              <a:off x="-622009" y="1610656"/>
              <a:ext cx="538764" cy="2058"/>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203200" y="522384"/>
            <a:ext cx="68453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RMDV</a:t>
            </a:r>
            <a:r>
              <a:rPr lang="en-GB" baseline="30000" dirty="0"/>
              <a:t>2 </a:t>
            </a:r>
            <a:r>
              <a:rPr lang="en-GB" dirty="0"/>
              <a:t>process requires every requirement to have at least </a:t>
            </a:r>
            <a:r>
              <a:rPr lang="en-GB" b="1" dirty="0"/>
              <a:t>one</a:t>
            </a:r>
            <a:r>
              <a:rPr lang="en-GB" dirty="0"/>
              <a:t> associated test case</a:t>
            </a:r>
            <a:endParaRPr lang="en-GB" baseline="30000" dirty="0"/>
          </a:p>
        </p:txBody>
      </p:sp>
      <p:sp>
        <p:nvSpPr>
          <p:cNvPr id="2" name="Title 1"/>
          <p:cNvSpPr>
            <a:spLocks noGrp="1"/>
          </p:cNvSpPr>
          <p:nvPr>
            <p:ph type="title"/>
          </p:nvPr>
        </p:nvSpPr>
        <p:spPr/>
        <p:txBody>
          <a:bodyPr/>
          <a:lstStyle/>
          <a:p>
            <a:r>
              <a:rPr lang="en-GB" dirty="0"/>
              <a:t>Creating a Test Case - Requirement Links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55</a:t>
            </a:fld>
            <a:endParaRPr lang="en-IN"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2585" y="1719242"/>
            <a:ext cx="7060240" cy="4551390"/>
          </a:xfrm>
          <a:prstGeom prst="rect">
            <a:avLst/>
          </a:prstGeom>
        </p:spPr>
      </p:pic>
      <p:sp>
        <p:nvSpPr>
          <p:cNvPr id="10" name="Rectangular Callout 9"/>
          <p:cNvSpPr/>
          <p:nvPr/>
        </p:nvSpPr>
        <p:spPr>
          <a:xfrm>
            <a:off x="4707766" y="3737506"/>
            <a:ext cx="1630494" cy="371731"/>
          </a:xfrm>
          <a:prstGeom prst="wedgeRectCallout">
            <a:avLst>
              <a:gd name="adj1" fmla="val -29895"/>
              <a:gd name="adj2" fmla="val 153919"/>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Select (+) icon</a:t>
            </a:r>
          </a:p>
        </p:txBody>
      </p:sp>
      <p:grpSp>
        <p:nvGrpSpPr>
          <p:cNvPr id="13" name="Group 12"/>
          <p:cNvGrpSpPr/>
          <p:nvPr/>
        </p:nvGrpSpPr>
        <p:grpSpPr>
          <a:xfrm>
            <a:off x="7763567" y="562485"/>
            <a:ext cx="4114108" cy="2856273"/>
            <a:chOff x="7763567" y="562485"/>
            <a:chExt cx="4114108" cy="2856273"/>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3567" y="684465"/>
              <a:ext cx="3985410" cy="2734293"/>
            </a:xfrm>
            <a:prstGeom prst="rect">
              <a:avLst/>
            </a:prstGeom>
          </p:spPr>
        </p:pic>
        <p:sp>
          <p:nvSpPr>
            <p:cNvPr id="11" name="Rectangular Callout 10"/>
            <p:cNvSpPr/>
            <p:nvPr/>
          </p:nvSpPr>
          <p:spPr>
            <a:xfrm>
              <a:off x="10048876" y="562485"/>
              <a:ext cx="1828799" cy="561465"/>
            </a:xfrm>
            <a:prstGeom prst="wedgeRectCallout">
              <a:avLst>
                <a:gd name="adj1" fmla="val 9677"/>
                <a:gd name="adj2" fmla="val 91150"/>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3. Select the requirement </a:t>
              </a:r>
              <a:r>
                <a:rPr lang="en-GB" sz="1400" b="1" kern="0" dirty="0">
                  <a:solidFill>
                    <a:srgbClr val="FFFFFF"/>
                  </a:solidFill>
                  <a:effectLst>
                    <a:outerShdw blurRad="38100" dist="38100" dir="2700000" algn="tl">
                      <a:srgbClr val="000000">
                        <a:alpha val="43137"/>
                      </a:srgbClr>
                    </a:outerShdw>
                  </a:effectLst>
                  <a:cs typeface="Arial" charset="0"/>
                </a:rPr>
                <a:t>module</a:t>
              </a:r>
            </a:p>
          </p:txBody>
        </p:sp>
      </p:grpSp>
      <p:grpSp>
        <p:nvGrpSpPr>
          <p:cNvPr id="14" name="Group 13"/>
          <p:cNvGrpSpPr/>
          <p:nvPr/>
        </p:nvGrpSpPr>
        <p:grpSpPr>
          <a:xfrm>
            <a:off x="7763567" y="3467101"/>
            <a:ext cx="4114108" cy="2812859"/>
            <a:chOff x="7763567" y="3467101"/>
            <a:chExt cx="4114108" cy="2812859"/>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763567" y="3603632"/>
              <a:ext cx="3985410" cy="2676328"/>
            </a:xfrm>
            <a:prstGeom prst="rect">
              <a:avLst/>
            </a:prstGeom>
          </p:spPr>
        </p:pic>
        <p:sp>
          <p:nvSpPr>
            <p:cNvPr id="12" name="Rectangular Callout 11"/>
            <p:cNvSpPr/>
            <p:nvPr/>
          </p:nvSpPr>
          <p:spPr>
            <a:xfrm>
              <a:off x="10538885" y="3467101"/>
              <a:ext cx="1338790" cy="561465"/>
            </a:xfrm>
            <a:prstGeom prst="wedgeRectCallout">
              <a:avLst>
                <a:gd name="adj1" fmla="val 11100"/>
                <a:gd name="adj2" fmla="val 91150"/>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4. Select the </a:t>
              </a:r>
              <a:r>
                <a:rPr lang="en-GB" sz="1400" b="1" kern="0" dirty="0">
                  <a:solidFill>
                    <a:srgbClr val="FFFFFF"/>
                  </a:solidFill>
                  <a:effectLst>
                    <a:outerShdw blurRad="38100" dist="38100" dir="2700000" algn="tl">
                      <a:srgbClr val="000000">
                        <a:alpha val="43137"/>
                      </a:srgbClr>
                    </a:outerShdw>
                  </a:effectLst>
                  <a:cs typeface="Arial" charset="0"/>
                </a:rPr>
                <a:t>requirement</a:t>
              </a:r>
            </a:p>
          </p:txBody>
        </p:sp>
      </p:grpSp>
      <p:sp>
        <p:nvSpPr>
          <p:cNvPr id="15" name="Rectangle 4"/>
          <p:cNvSpPr>
            <a:spLocks noChangeArrowheads="1"/>
          </p:cNvSpPr>
          <p:nvPr/>
        </p:nvSpPr>
        <p:spPr bwMode="auto">
          <a:xfrm>
            <a:off x="457202" y="3222003"/>
            <a:ext cx="1318435" cy="21231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8" name="Rectangular Callout 7"/>
          <p:cNvSpPr/>
          <p:nvPr/>
        </p:nvSpPr>
        <p:spPr>
          <a:xfrm>
            <a:off x="1325772" y="2310068"/>
            <a:ext cx="2379453" cy="566738"/>
          </a:xfrm>
          <a:prstGeom prst="wedgeRectCallout">
            <a:avLst>
              <a:gd name="adj1" fmla="val -35994"/>
              <a:gd name="adj2" fmla="val 122192"/>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Select the </a:t>
            </a:r>
            <a:r>
              <a:rPr lang="en-GB" sz="1400" b="1" kern="0" dirty="0">
                <a:solidFill>
                  <a:srgbClr val="FFFFFF"/>
                </a:solidFill>
                <a:effectLst>
                  <a:outerShdw blurRad="38100" dist="38100" dir="2700000" algn="tl">
                    <a:srgbClr val="000000">
                      <a:alpha val="43137"/>
                    </a:srgbClr>
                  </a:outerShdw>
                </a:effectLst>
                <a:cs typeface="Arial" charset="0"/>
              </a:rPr>
              <a:t>Requirement Links</a:t>
            </a:r>
            <a:r>
              <a:rPr lang="en-GB" sz="1400" kern="0" dirty="0">
                <a:solidFill>
                  <a:srgbClr val="FFFFFF"/>
                </a:solidFill>
                <a:effectLst>
                  <a:outerShdw blurRad="38100" dist="38100" dir="2700000" algn="tl">
                    <a:srgbClr val="000000">
                      <a:alpha val="43137"/>
                    </a:srgbClr>
                  </a:outerShdw>
                </a:effectLst>
                <a:cs typeface="Arial" charset="0"/>
              </a:rPr>
              <a:t> section</a:t>
            </a:r>
          </a:p>
        </p:txBody>
      </p:sp>
    </p:spTree>
    <p:extLst>
      <p:ext uri="{BB962C8B-B14F-4D97-AF65-F5344CB8AC3E}">
        <p14:creationId xmlns:p14="http://schemas.microsoft.com/office/powerpoint/2010/main" val="53922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6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56</a:t>
            </a:fld>
            <a:endParaRPr lang="en-IN" dirty="0"/>
          </a:p>
        </p:txBody>
      </p:sp>
    </p:spTree>
    <p:extLst>
      <p:ext uri="{BB962C8B-B14F-4D97-AF65-F5344CB8AC3E}">
        <p14:creationId xmlns:p14="http://schemas.microsoft.com/office/powerpoint/2010/main" val="3354933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7 </a:t>
            </a:r>
            <a:r>
              <a:rPr lang="en-GB" sz="3600" dirty="0"/>
              <a:t>– RMDV</a:t>
            </a:r>
            <a:r>
              <a:rPr lang="en-GB" sz="3600" baseline="30000" dirty="0"/>
              <a:t>2</a:t>
            </a:r>
            <a:r>
              <a:rPr lang="en-GB" sz="3600" dirty="0"/>
              <a:t> DOORS Views and Links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57</a:t>
            </a:fld>
            <a:endParaRPr lang="en-IN" dirty="0"/>
          </a:p>
        </p:txBody>
      </p:sp>
    </p:spTree>
    <p:extLst>
      <p:ext uri="{BB962C8B-B14F-4D97-AF65-F5344CB8AC3E}">
        <p14:creationId xmlns:p14="http://schemas.microsoft.com/office/powerpoint/2010/main" val="3387015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203200" y="533401"/>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In the </a:t>
            </a:r>
            <a:r>
              <a:rPr lang="en-GB" b="1" dirty="0"/>
              <a:t>04 - Generic Comparison </a:t>
            </a:r>
            <a:r>
              <a:rPr lang="en-GB" dirty="0"/>
              <a:t>view you can inspect the programme module for any changes with its generic parent</a:t>
            </a:r>
          </a:p>
          <a:p>
            <a:r>
              <a:rPr lang="en-GB" dirty="0"/>
              <a:t>The view will only show changed requirements, if there are no changes then the view will be empty </a:t>
            </a:r>
          </a:p>
          <a:p>
            <a:endParaRPr lang="en-GB" dirty="0"/>
          </a:p>
          <a:p>
            <a:endParaRPr lang="en-GB" dirty="0"/>
          </a:p>
          <a:p>
            <a:endParaRPr lang="en-GB" dirty="0"/>
          </a:p>
          <a:p>
            <a:endParaRPr lang="en-GB" dirty="0"/>
          </a:p>
        </p:txBody>
      </p:sp>
      <p:sp>
        <p:nvSpPr>
          <p:cNvPr id="2" name="Title 1"/>
          <p:cNvSpPr>
            <a:spLocks noGrp="1"/>
          </p:cNvSpPr>
          <p:nvPr>
            <p:ph type="title"/>
          </p:nvPr>
        </p:nvSpPr>
        <p:spPr/>
        <p:txBody>
          <a:bodyPr/>
          <a:lstStyle/>
          <a:p>
            <a:r>
              <a:rPr lang="en-GB" dirty="0"/>
              <a:t>Views - 04 - Generic Comparison</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515717" y="2141318"/>
            <a:ext cx="10797894" cy="2407534"/>
          </a:xfrm>
        </p:spPr>
      </p:pic>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58</a:t>
            </a:fld>
            <a:endParaRPr lang="en-IN" dirty="0"/>
          </a:p>
        </p:txBody>
      </p:sp>
      <p:sp>
        <p:nvSpPr>
          <p:cNvPr id="8" name="Rectangular Callout 7"/>
          <p:cNvSpPr/>
          <p:nvPr/>
        </p:nvSpPr>
        <p:spPr>
          <a:xfrm>
            <a:off x="2537204" y="1984310"/>
            <a:ext cx="2889034" cy="768247"/>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This column shows the </a:t>
            </a:r>
            <a:r>
              <a:rPr lang="en-GB" sz="1400" b="1" kern="0" dirty="0">
                <a:solidFill>
                  <a:srgbClr val="FFFFFF"/>
                </a:solidFill>
                <a:effectLst>
                  <a:outerShdw blurRad="38100" dist="38100" dir="2700000" algn="tl">
                    <a:srgbClr val="000000">
                      <a:alpha val="43137"/>
                    </a:srgbClr>
                  </a:outerShdw>
                </a:effectLst>
                <a:cs typeface="Arial" charset="0"/>
              </a:rPr>
              <a:t>Generic Requirement</a:t>
            </a:r>
          </a:p>
        </p:txBody>
      </p:sp>
      <p:sp>
        <p:nvSpPr>
          <p:cNvPr id="9" name="Rectangular Callout 8"/>
          <p:cNvSpPr/>
          <p:nvPr/>
        </p:nvSpPr>
        <p:spPr>
          <a:xfrm>
            <a:off x="5767685" y="1984310"/>
            <a:ext cx="2889034" cy="768247"/>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This column shows the </a:t>
            </a:r>
            <a:r>
              <a:rPr lang="en-GB" sz="1400" b="1" kern="0" dirty="0">
                <a:solidFill>
                  <a:srgbClr val="FFFFFF"/>
                </a:solidFill>
                <a:effectLst>
                  <a:outerShdw blurRad="38100" dist="38100" dir="2700000" algn="tl">
                    <a:srgbClr val="000000">
                      <a:alpha val="43137"/>
                    </a:srgbClr>
                  </a:outerShdw>
                </a:effectLst>
                <a:cs typeface="Arial" charset="0"/>
              </a:rPr>
              <a:t>Programme Requirement</a:t>
            </a:r>
          </a:p>
        </p:txBody>
      </p:sp>
      <p:sp>
        <p:nvSpPr>
          <p:cNvPr id="10" name="Rectangular Callout 9"/>
          <p:cNvSpPr/>
          <p:nvPr/>
        </p:nvSpPr>
        <p:spPr>
          <a:xfrm>
            <a:off x="3404256" y="4229580"/>
            <a:ext cx="2640944" cy="851268"/>
          </a:xfrm>
          <a:prstGeom prst="wedgeRectCallout">
            <a:avLst>
              <a:gd name="adj1" fmla="val -34850"/>
              <a:gd name="adj2" fmla="val -113716"/>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The text </a:t>
            </a:r>
            <a:r>
              <a:rPr lang="en-GB" sz="1400" b="1" kern="0" dirty="0">
                <a:solidFill>
                  <a:srgbClr val="FFFFFF"/>
                </a:solidFill>
                <a:effectLst>
                  <a:outerShdw blurRad="38100" dist="38100" dir="2700000" algn="tl">
                    <a:srgbClr val="000000">
                      <a:alpha val="43137"/>
                    </a:srgbClr>
                  </a:outerShdw>
                </a:effectLst>
                <a:cs typeface="Arial" charset="0"/>
              </a:rPr>
              <a:t>(By Body Leakage Method) </a:t>
            </a:r>
            <a:r>
              <a:rPr lang="en-GB" sz="1400" kern="0" dirty="0">
                <a:solidFill>
                  <a:srgbClr val="FFFFFF"/>
                </a:solidFill>
                <a:effectLst>
                  <a:outerShdw blurRad="38100" dist="38100" dir="2700000" algn="tl">
                    <a:srgbClr val="000000">
                      <a:alpha val="43137"/>
                    </a:srgbClr>
                  </a:outerShdw>
                </a:effectLst>
                <a:cs typeface="Arial" charset="0"/>
              </a:rPr>
              <a:t>has been removed from the generic requirement</a:t>
            </a:r>
          </a:p>
        </p:txBody>
      </p:sp>
    </p:spTree>
    <p:extLst>
      <p:ext uri="{BB962C8B-B14F-4D97-AF65-F5344CB8AC3E}">
        <p14:creationId xmlns:p14="http://schemas.microsoft.com/office/powerpoint/2010/main" val="202511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Views – 02 - Test Case</a:t>
            </a:r>
          </a:p>
        </p:txBody>
      </p:sp>
      <p:sp>
        <p:nvSpPr>
          <p:cNvPr id="3" name="Content Placeholder 2"/>
          <p:cNvSpPr>
            <a:spLocks noGrp="1"/>
          </p:cNvSpPr>
          <p:nvPr>
            <p:ph idx="1"/>
          </p:nvPr>
        </p:nvSpPr>
        <p:spPr/>
        <p:txBody>
          <a:bodyPr/>
          <a:lstStyle/>
          <a:p>
            <a:r>
              <a:rPr lang="en-GB" dirty="0"/>
              <a:t>The test case view shows the requirements links to its associated test cases in RQM (Rational Quality Manager)</a:t>
            </a:r>
          </a:p>
          <a:p>
            <a:r>
              <a:rPr lang="en-GB" dirty="0"/>
              <a:t>The </a:t>
            </a:r>
            <a:r>
              <a:rPr lang="en-GB" b="1" dirty="0"/>
              <a:t>TestCaseID</a:t>
            </a:r>
            <a:r>
              <a:rPr lang="en-GB" dirty="0"/>
              <a:t> is the RQM test case number</a:t>
            </a:r>
          </a:p>
          <a:p>
            <a:r>
              <a:rPr lang="en-GB" dirty="0"/>
              <a:t>The </a:t>
            </a:r>
            <a:r>
              <a:rPr lang="en-GB" b="1" dirty="0"/>
              <a:t>Test Case Title </a:t>
            </a:r>
            <a:r>
              <a:rPr lang="en-GB" dirty="0"/>
              <a:t>is the title of the test case in RQM</a:t>
            </a:r>
          </a:p>
          <a:p>
            <a:endParaRPr lang="en-GB" dirty="0"/>
          </a:p>
          <a:p>
            <a:r>
              <a:rPr lang="en-GB" dirty="0"/>
              <a:t>When authoring programme requirements, the test case IDs should be populated before the requirement is synchronised to RTC</a:t>
            </a:r>
          </a:p>
          <a:p>
            <a:r>
              <a:rPr lang="en-GB" dirty="0"/>
              <a:t>This is achieved (in </a:t>
            </a:r>
            <a:r>
              <a:rPr lang="en-GB" b="1" dirty="0"/>
              <a:t>DOORS</a:t>
            </a:r>
            <a:r>
              <a:rPr lang="en-GB" dirty="0"/>
              <a:t>) by selecting </a:t>
            </a:r>
            <a:r>
              <a:rPr lang="en-GB" i="1" dirty="0"/>
              <a:t>RMDV Utilities &gt; RMDV Scripts &gt; Update test case for this requirement  </a:t>
            </a:r>
            <a:r>
              <a:rPr lang="en-GB" dirty="0"/>
              <a:t>after the test case has been linked to the requirement</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59</a:t>
            </a:fld>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02" y="3276251"/>
            <a:ext cx="11290595" cy="2178250"/>
          </a:xfrm>
          <a:prstGeom prst="rect">
            <a:avLst/>
          </a:prstGeom>
        </p:spPr>
      </p:pic>
      <p:sp>
        <p:nvSpPr>
          <p:cNvPr id="6" name="Rectangular Callout 5"/>
          <p:cNvSpPr/>
          <p:nvPr/>
        </p:nvSpPr>
        <p:spPr>
          <a:xfrm>
            <a:off x="7739183" y="3061546"/>
            <a:ext cx="2889034" cy="768247"/>
          </a:xfrm>
          <a:prstGeom prst="wedgeRectCallout">
            <a:avLst>
              <a:gd name="adj1" fmla="val -13250"/>
              <a:gd name="adj2" fmla="val 83577"/>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Requirement is linked to two test cases in RQM: </a:t>
            </a:r>
            <a:r>
              <a:rPr lang="en-GB" sz="1400" b="1" kern="0" dirty="0">
                <a:solidFill>
                  <a:srgbClr val="FFFFFF"/>
                </a:solidFill>
                <a:effectLst>
                  <a:outerShdw blurRad="38100" dist="38100" dir="2700000" algn="tl">
                    <a:srgbClr val="000000">
                      <a:alpha val="43137"/>
                    </a:srgbClr>
                  </a:outerShdw>
                </a:effectLst>
                <a:cs typeface="Arial" charset="0"/>
              </a:rPr>
              <a:t>14 and 16</a:t>
            </a:r>
          </a:p>
        </p:txBody>
      </p:sp>
    </p:spTree>
    <p:extLst>
      <p:ext uri="{BB962C8B-B14F-4D97-AF65-F5344CB8AC3E}">
        <p14:creationId xmlns:p14="http://schemas.microsoft.com/office/powerpoint/2010/main" val="100843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RMDV</a:t>
            </a:r>
            <a:r>
              <a:rPr lang="en-GB" baseline="30000" dirty="0"/>
              <a:t>2 </a:t>
            </a:r>
            <a:r>
              <a:rPr lang="en-GB" dirty="0"/>
              <a:t>Overview</a:t>
            </a:r>
          </a:p>
        </p:txBody>
      </p:sp>
      <p:sp>
        <p:nvSpPr>
          <p:cNvPr id="3" name="Content Placeholder 2"/>
          <p:cNvSpPr>
            <a:spLocks noGrp="1"/>
          </p:cNvSpPr>
          <p:nvPr>
            <p:ph idx="1"/>
          </p:nvPr>
        </p:nvSpPr>
        <p:spPr>
          <a:xfrm>
            <a:off x="203200" y="533401"/>
            <a:ext cx="9672320" cy="5824539"/>
          </a:xfrm>
        </p:spPr>
        <p:txBody>
          <a:bodyPr/>
          <a:lstStyle/>
          <a:p>
            <a:pPr marL="0" indent="0">
              <a:buNone/>
            </a:pPr>
            <a:r>
              <a:rPr lang="en-GB" dirty="0"/>
              <a:t>RMDV</a:t>
            </a:r>
            <a:r>
              <a:rPr lang="en-GB" baseline="30000" dirty="0"/>
              <a:t>2</a:t>
            </a:r>
            <a:r>
              <a:rPr lang="en-GB" dirty="0"/>
              <a:t> stands for </a:t>
            </a:r>
            <a:r>
              <a:rPr lang="en-GB" sz="2000" b="1" dirty="0"/>
              <a:t>Requirement Management and Design Verification &amp; Validation (RMDV</a:t>
            </a:r>
            <a:r>
              <a:rPr lang="en-GB" sz="2000" b="1" baseline="30000" dirty="0"/>
              <a:t>2</a:t>
            </a:r>
            <a:r>
              <a:rPr lang="en-GB" sz="2000" b="1" dirty="0"/>
              <a:t>)</a:t>
            </a:r>
          </a:p>
          <a:p>
            <a:endParaRPr lang="en-GB" b="1" dirty="0"/>
          </a:p>
          <a:p>
            <a:r>
              <a:rPr lang="en-GB" dirty="0"/>
              <a:t>The RMDV</a:t>
            </a:r>
            <a:r>
              <a:rPr lang="en-GB" baseline="30000" dirty="0"/>
              <a:t>2</a:t>
            </a:r>
            <a:r>
              <a:rPr lang="en-GB" dirty="0"/>
              <a:t> Solution comprises three integrated IBM applications: </a:t>
            </a:r>
          </a:p>
          <a:p>
            <a:pPr lvl="1"/>
            <a:r>
              <a:rPr lang="en-GB" b="1" dirty="0"/>
              <a:t>IBM Rational DOORS </a:t>
            </a:r>
            <a:r>
              <a:rPr lang="en-GB" dirty="0"/>
              <a:t>– for Requirements Management</a:t>
            </a:r>
          </a:p>
          <a:p>
            <a:pPr lvl="1"/>
            <a:r>
              <a:rPr lang="en-GB" b="1" dirty="0"/>
              <a:t>IBM Rational Team Concert (RTC) </a:t>
            </a:r>
            <a:r>
              <a:rPr lang="en-GB" dirty="0"/>
              <a:t>– for Design Verification and Validation planning</a:t>
            </a:r>
          </a:p>
          <a:p>
            <a:pPr lvl="1"/>
            <a:r>
              <a:rPr lang="en-GB" b="1" dirty="0"/>
              <a:t>IBM Rational Quality Manager (RQM) </a:t>
            </a:r>
            <a:r>
              <a:rPr lang="en-GB" dirty="0"/>
              <a:t>– for Test Case Management</a:t>
            </a:r>
          </a:p>
          <a:p>
            <a:pPr marL="114300" indent="0">
              <a:buNone/>
            </a:pPr>
            <a:endParaRPr lang="en-GB" dirty="0"/>
          </a:p>
          <a:p>
            <a:pPr marL="0" indent="0">
              <a:buNone/>
            </a:pPr>
            <a:endParaRPr lang="en-US" dirty="0"/>
          </a:p>
          <a:p>
            <a:r>
              <a:rPr lang="en-GB" dirty="0"/>
              <a:t>RMDV</a:t>
            </a:r>
            <a:r>
              <a:rPr lang="en-GB" baseline="30000" dirty="0"/>
              <a:t>2</a:t>
            </a:r>
            <a:r>
              <a:rPr lang="en-US" dirty="0"/>
              <a:t> is focused on the following business process improvements:</a:t>
            </a:r>
            <a:endParaRPr lang="en-GB" dirty="0"/>
          </a:p>
          <a:p>
            <a:pPr lvl="1"/>
            <a:r>
              <a:rPr lang="en-US" dirty="0"/>
              <a:t>Improved management of requirements</a:t>
            </a:r>
            <a:endParaRPr lang="en-GB" dirty="0"/>
          </a:p>
          <a:p>
            <a:pPr lvl="1" fontAlgn="auto" hangingPunct="1"/>
            <a:r>
              <a:rPr lang="en-US" dirty="0"/>
              <a:t>Effective management of traceability between the various levels of requirements e.g. customer to system, subsystem to component, requirements to tests</a:t>
            </a:r>
          </a:p>
          <a:p>
            <a:pPr lvl="1" fontAlgn="auto" hangingPunct="1"/>
            <a:r>
              <a:rPr lang="en-US" dirty="0"/>
              <a:t>Enhanced planning and reporting of tests and associated Design Verification Plans (DVPs) </a:t>
            </a:r>
            <a:endParaRPr lang="en-GB" dirty="0"/>
          </a:p>
          <a:p>
            <a:pPr lvl="1"/>
            <a:r>
              <a:rPr lang="en-US" dirty="0"/>
              <a:t>Impact analysis of proposed requirement changes</a:t>
            </a:r>
          </a:p>
          <a:p>
            <a:pPr lvl="1"/>
            <a:r>
              <a:rPr lang="en-US" dirty="0"/>
              <a:t>Better alignment with industry standards and best practice and Systems Engineering</a:t>
            </a:r>
            <a:endParaRPr lang="en-GB" dirty="0"/>
          </a:p>
          <a:p>
            <a:pPr lvl="1"/>
            <a:endParaRPr lang="en-GB" dirty="0"/>
          </a:p>
          <a:p>
            <a:endParaRPr lang="en-GB" b="1" dirty="0"/>
          </a:p>
          <a:p>
            <a:endParaRPr lang="en-GB" b="1"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a:t>
            </a:fld>
            <a:endParaRPr lang="en-IN" dirty="0"/>
          </a:p>
        </p:txBody>
      </p:sp>
      <p:pic>
        <p:nvPicPr>
          <p:cNvPr id="5" name="Picture 4" descr="https://comm.sp.jlrint.com/sites/engstd/rmdv/RMDV%20Images/rmdv-logo_new300x275.png"/>
          <p:cNvPicPr/>
          <p:nvPr/>
        </p:nvPicPr>
        <p:blipFill>
          <a:blip r:embed="rId2">
            <a:extLst>
              <a:ext uri="{28A0092B-C50C-407E-A947-70E740481C1C}">
                <a14:useLocalDpi xmlns:a14="http://schemas.microsoft.com/office/drawing/2010/main" val="0"/>
              </a:ext>
            </a:extLst>
          </a:blip>
          <a:srcRect/>
          <a:stretch>
            <a:fillRect/>
          </a:stretch>
        </p:blipFill>
        <p:spPr bwMode="auto">
          <a:xfrm>
            <a:off x="9411572" y="1095206"/>
            <a:ext cx="2232212" cy="1875698"/>
          </a:xfrm>
          <a:prstGeom prst="rect">
            <a:avLst/>
          </a:prstGeom>
          <a:noFill/>
          <a:extLst/>
        </p:spPr>
      </p:pic>
    </p:spTree>
    <p:extLst>
      <p:ext uri="{BB962C8B-B14F-4D97-AF65-F5344CB8AC3E}">
        <p14:creationId xmlns:p14="http://schemas.microsoft.com/office/powerpoint/2010/main" val="3558674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03200" y="533401"/>
            <a:ext cx="11684000" cy="5824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An integral part of DOORS is the ability to view inbound and outbound links to other objects. </a:t>
            </a:r>
          </a:p>
          <a:p>
            <a:r>
              <a:rPr lang="en-GB" dirty="0"/>
              <a:t>Objects with </a:t>
            </a:r>
            <a:r>
              <a:rPr lang="en-GB" b="1" dirty="0"/>
              <a:t>in</a:t>
            </a:r>
            <a:r>
              <a:rPr lang="en-GB" dirty="0"/>
              <a:t> or </a:t>
            </a:r>
            <a:r>
              <a:rPr lang="en-GB" b="1" dirty="0"/>
              <a:t>out</a:t>
            </a:r>
            <a:r>
              <a:rPr lang="en-GB" dirty="0"/>
              <a:t> links will be shown as icons on the requirement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r>
              <a:rPr lang="en-GB" dirty="0"/>
              <a:t>       </a:t>
            </a:r>
          </a:p>
          <a:p>
            <a:endParaRPr lang="en-GB" dirty="0"/>
          </a:p>
          <a:p>
            <a:endParaRPr lang="en-GB" dirty="0"/>
          </a:p>
          <a:p>
            <a:endParaRPr lang="en-GB" dirty="0"/>
          </a:p>
          <a:p>
            <a:endParaRPr lang="en-GB" dirty="0"/>
          </a:p>
          <a:p>
            <a:endParaRPr lang="en-GB" dirty="0"/>
          </a:p>
        </p:txBody>
      </p:sp>
      <p:sp>
        <p:nvSpPr>
          <p:cNvPr id="2" name="Title 1"/>
          <p:cNvSpPr>
            <a:spLocks noGrp="1"/>
          </p:cNvSpPr>
          <p:nvPr>
            <p:ph type="title"/>
          </p:nvPr>
        </p:nvSpPr>
        <p:spPr/>
        <p:txBody>
          <a:bodyPr/>
          <a:lstStyle/>
          <a:p>
            <a:r>
              <a:rPr lang="en-GB" dirty="0"/>
              <a:t>Navigating Object Links</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527291" y="1324500"/>
            <a:ext cx="10797894" cy="2407534"/>
          </a:xfrm>
        </p:spPr>
      </p:pic>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60</a:t>
            </a:fld>
            <a:endParaRPr lang="en-IN" dirty="0"/>
          </a:p>
        </p:txBody>
      </p:sp>
      <p:sp>
        <p:nvSpPr>
          <p:cNvPr id="7" name="Rectangular Callout 6"/>
          <p:cNvSpPr/>
          <p:nvPr/>
        </p:nvSpPr>
        <p:spPr>
          <a:xfrm>
            <a:off x="7838409" y="2090647"/>
            <a:ext cx="1004649" cy="437620"/>
          </a:xfrm>
          <a:prstGeom prst="wedgeRectCallout">
            <a:avLst>
              <a:gd name="adj1" fmla="val 26404"/>
              <a:gd name="adj2" fmla="val 9159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Out</a:t>
            </a:r>
            <a:r>
              <a:rPr lang="en-GB" sz="1400" kern="0" dirty="0">
                <a:solidFill>
                  <a:srgbClr val="FFFFFF"/>
                </a:solidFill>
                <a:effectLst>
                  <a:outerShdw blurRad="38100" dist="38100" dir="2700000" algn="tl">
                    <a:srgbClr val="000000">
                      <a:alpha val="43137"/>
                    </a:srgbClr>
                  </a:outerShdw>
                </a:effectLst>
                <a:cs typeface="Arial" charset="0"/>
              </a:rPr>
              <a:t> link</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8" name="Rectangular Callout 7"/>
          <p:cNvSpPr/>
          <p:nvPr/>
        </p:nvSpPr>
        <p:spPr>
          <a:xfrm>
            <a:off x="8998450" y="2972252"/>
            <a:ext cx="1004649" cy="437620"/>
          </a:xfrm>
          <a:prstGeom prst="wedgeRectCallout">
            <a:avLst>
              <a:gd name="adj1" fmla="val -79590"/>
              <a:gd name="adj2" fmla="val -75036"/>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In</a:t>
            </a:r>
            <a:r>
              <a:rPr lang="en-GB" sz="1400" kern="0" dirty="0">
                <a:solidFill>
                  <a:srgbClr val="FFFFFF"/>
                </a:solidFill>
                <a:effectLst>
                  <a:outerShdw blurRad="38100" dist="38100" dir="2700000" algn="tl">
                    <a:srgbClr val="000000">
                      <a:alpha val="43137"/>
                    </a:srgbClr>
                  </a:outerShdw>
                </a:effectLst>
                <a:cs typeface="Arial" charset="0"/>
              </a:rPr>
              <a:t> link</a:t>
            </a:r>
            <a:endParaRPr lang="en-GB" sz="1400" b="1" kern="0" dirty="0">
              <a:solidFill>
                <a:srgbClr val="FFFFFF"/>
              </a:solidFill>
              <a:effectLst>
                <a:outerShdw blurRad="38100" dist="38100" dir="2700000" algn="tl">
                  <a:srgbClr val="000000">
                    <a:alpha val="43137"/>
                  </a:srgbClr>
                </a:outerShdw>
              </a:effectLst>
              <a:cs typeface="Arial"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4745" y="4685578"/>
            <a:ext cx="6597571" cy="631931"/>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38409" y="4685578"/>
            <a:ext cx="3571090" cy="1601228"/>
          </a:xfrm>
          <a:prstGeom prst="rect">
            <a:avLst/>
          </a:prstGeom>
        </p:spPr>
      </p:pic>
      <p:sp>
        <p:nvSpPr>
          <p:cNvPr id="10" name="Content Placeholder 2"/>
          <p:cNvSpPr txBox="1">
            <a:spLocks/>
          </p:cNvSpPr>
          <p:nvPr/>
        </p:nvSpPr>
        <p:spPr bwMode="auto">
          <a:xfrm>
            <a:off x="7751135" y="4022754"/>
            <a:ext cx="3574050" cy="889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t>Selecting the </a:t>
            </a:r>
            <a:r>
              <a:rPr lang="en-GB" b="1" dirty="0"/>
              <a:t>out-link</a:t>
            </a:r>
            <a:r>
              <a:rPr lang="en-GB" dirty="0"/>
              <a:t> icon shows the links to test cases in RQM</a:t>
            </a:r>
          </a:p>
        </p:txBody>
      </p:sp>
      <p:sp>
        <p:nvSpPr>
          <p:cNvPr id="11" name="Rectangle 10"/>
          <p:cNvSpPr/>
          <p:nvPr/>
        </p:nvSpPr>
        <p:spPr>
          <a:xfrm>
            <a:off x="475696" y="4022754"/>
            <a:ext cx="7016029" cy="338554"/>
          </a:xfrm>
          <a:prstGeom prst="rect">
            <a:avLst/>
          </a:prstGeom>
        </p:spPr>
        <p:txBody>
          <a:bodyPr wrap="square">
            <a:spAutoFit/>
          </a:bodyPr>
          <a:lstStyle/>
          <a:p>
            <a:r>
              <a:rPr lang="en-GB" sz="1600" dirty="0"/>
              <a:t>Selecting the </a:t>
            </a:r>
            <a:r>
              <a:rPr lang="en-GB" sz="1600" b="1" dirty="0"/>
              <a:t>in-link</a:t>
            </a:r>
            <a:r>
              <a:rPr lang="en-GB" sz="1600" dirty="0"/>
              <a:t> icon shows the link to the parent generic requirement</a:t>
            </a:r>
          </a:p>
        </p:txBody>
      </p:sp>
    </p:spTree>
    <p:extLst>
      <p:ext uri="{BB962C8B-B14F-4D97-AF65-F5344CB8AC3E}">
        <p14:creationId xmlns:p14="http://schemas.microsoft.com/office/powerpoint/2010/main" val="384890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7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61</a:t>
            </a:fld>
            <a:endParaRPr lang="en-IN" dirty="0"/>
          </a:p>
        </p:txBody>
      </p:sp>
    </p:spTree>
    <p:extLst>
      <p:ext uri="{BB962C8B-B14F-4D97-AF65-F5344CB8AC3E}">
        <p14:creationId xmlns:p14="http://schemas.microsoft.com/office/powerpoint/2010/main" val="20912977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Recap</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62</a:t>
            </a:fld>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52" y="2345229"/>
            <a:ext cx="11899901" cy="4087638"/>
          </a:xfrm>
          <a:prstGeom prst="rect">
            <a:avLst/>
          </a:prstGeom>
        </p:spPr>
      </p:pic>
      <p:sp>
        <p:nvSpPr>
          <p:cNvPr id="7" name="Rectangle 6"/>
          <p:cNvSpPr/>
          <p:nvPr/>
        </p:nvSpPr>
        <p:spPr>
          <a:xfrm>
            <a:off x="1701209" y="1073888"/>
            <a:ext cx="10337344" cy="5327083"/>
          </a:xfrm>
          <a:prstGeom prst="rect">
            <a:avLst/>
          </a:prstGeom>
          <a:solidFill>
            <a:schemeClr val="bg1">
              <a:alpha val="8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ular Callout 7"/>
          <p:cNvSpPr/>
          <p:nvPr/>
        </p:nvSpPr>
        <p:spPr>
          <a:xfrm>
            <a:off x="138652" y="462232"/>
            <a:ext cx="3352131" cy="1832351"/>
          </a:xfrm>
          <a:prstGeom prst="wedgeRectCallout">
            <a:avLst>
              <a:gd name="adj1" fmla="val 193"/>
              <a:gd name="adj2" fmla="val 66518"/>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b="1" kern="0" dirty="0">
                <a:solidFill>
                  <a:srgbClr val="FFFFFF"/>
                </a:solidFill>
                <a:effectLst>
                  <a:outerShdw blurRad="38100" dist="38100" dir="2700000" algn="tl">
                    <a:srgbClr val="000000">
                      <a:alpha val="43137"/>
                    </a:srgbClr>
                  </a:outerShdw>
                </a:effectLst>
                <a:cs typeface="Arial" charset="0"/>
              </a:rPr>
              <a:t>Requirements Management</a:t>
            </a:r>
          </a:p>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a:p>
            <a:pPr marL="342900" indent="-342900" fontAlgn="base">
              <a:spcBef>
                <a:spcPct val="0"/>
              </a:spcBef>
              <a:spcAft>
                <a:spcPct val="0"/>
              </a:spcAft>
              <a:buAutoNum type="arabicPeriod"/>
            </a:pPr>
            <a:r>
              <a:rPr lang="en-GB" sz="1400" kern="0" dirty="0">
                <a:solidFill>
                  <a:srgbClr val="FFFFFF"/>
                </a:solidFill>
                <a:effectLst>
                  <a:outerShdw blurRad="38100" dist="38100" dir="2700000" algn="tl">
                    <a:srgbClr val="000000">
                      <a:alpha val="43137"/>
                    </a:srgbClr>
                  </a:outerShdw>
                </a:effectLst>
                <a:cs typeface="Arial" charset="0"/>
              </a:rPr>
              <a:t>Classify Requirements</a:t>
            </a:r>
          </a:p>
          <a:p>
            <a:pPr marL="800100" lvl="1" indent="-342900" fontAlgn="base">
              <a:spcBef>
                <a:spcPct val="0"/>
              </a:spcBef>
              <a:spcAft>
                <a:spcPct val="0"/>
              </a:spcAft>
              <a:buFont typeface="Arial" panose="020B0604020202020204" pitchFamily="34" charset="0"/>
              <a:buChar char="•"/>
            </a:pPr>
            <a:r>
              <a:rPr lang="en-GB" sz="1400" kern="0" dirty="0">
                <a:solidFill>
                  <a:srgbClr val="FFFFFF"/>
                </a:solidFill>
                <a:effectLst>
                  <a:outerShdw blurRad="38100" dist="38100" dir="2700000" algn="tl">
                    <a:srgbClr val="000000">
                      <a:alpha val="43137"/>
                    </a:srgbClr>
                  </a:outerShdw>
                </a:effectLst>
                <a:cs typeface="Arial" charset="0"/>
              </a:rPr>
              <a:t>Classify &amp; add variants</a:t>
            </a:r>
          </a:p>
          <a:p>
            <a:pPr marL="800100" lvl="1" indent="-342900" fontAlgn="base">
              <a:spcBef>
                <a:spcPct val="0"/>
              </a:spcBef>
              <a:spcAft>
                <a:spcPct val="0"/>
              </a:spcAft>
              <a:buFont typeface="Arial" panose="020B0604020202020204" pitchFamily="34" charset="0"/>
              <a:buChar char="•"/>
            </a:pPr>
            <a:r>
              <a:rPr lang="en-GB" sz="1400" kern="0" dirty="0">
                <a:solidFill>
                  <a:srgbClr val="FFFFFF"/>
                </a:solidFill>
                <a:effectLst>
                  <a:outerShdw blurRad="38100" dist="38100" dir="2700000" algn="tl">
                    <a:srgbClr val="000000">
                      <a:alpha val="43137"/>
                    </a:srgbClr>
                  </a:outerShdw>
                </a:effectLst>
                <a:cs typeface="Arial" charset="0"/>
              </a:rPr>
              <a:t>Set targets</a:t>
            </a:r>
          </a:p>
          <a:p>
            <a:pPr marL="800100" lvl="1" indent="-342900" fontAlgn="base">
              <a:spcBef>
                <a:spcPct val="0"/>
              </a:spcBef>
              <a:spcAft>
                <a:spcPct val="0"/>
              </a:spcAft>
              <a:buFont typeface="Arial" panose="020B0604020202020204" pitchFamily="34" charset="0"/>
              <a:buChar char="•"/>
            </a:pPr>
            <a:r>
              <a:rPr lang="en-GB" sz="1400" kern="0" dirty="0">
                <a:solidFill>
                  <a:srgbClr val="FFFFFF"/>
                </a:solidFill>
                <a:effectLst>
                  <a:outerShdw blurRad="38100" dist="38100" dir="2700000" algn="tl">
                    <a:srgbClr val="000000">
                      <a:alpha val="43137"/>
                    </a:srgbClr>
                  </a:outerShdw>
                </a:effectLst>
                <a:cs typeface="Arial" charset="0"/>
              </a:rPr>
              <a:t>Author requirements</a:t>
            </a:r>
          </a:p>
          <a:p>
            <a:pPr marL="800100" lvl="1" indent="-342900" fontAlgn="base">
              <a:spcBef>
                <a:spcPct val="0"/>
              </a:spcBef>
              <a:spcAft>
                <a:spcPct val="0"/>
              </a:spcAft>
              <a:buFont typeface="Arial" panose="020B0604020202020204" pitchFamily="34" charset="0"/>
              <a:buChar char="•"/>
            </a:pPr>
            <a:r>
              <a:rPr lang="en-GB" sz="1400" kern="0" dirty="0">
                <a:solidFill>
                  <a:srgbClr val="FFFFFF"/>
                </a:solidFill>
                <a:effectLst>
                  <a:outerShdw blurRad="38100" dist="38100" dir="2700000" algn="tl">
                    <a:srgbClr val="000000">
                      <a:alpha val="43137"/>
                    </a:srgbClr>
                  </a:outerShdw>
                </a:effectLst>
                <a:cs typeface="Arial" charset="0"/>
              </a:rPr>
              <a:t>Send for testing</a:t>
            </a:r>
          </a:p>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a:p>
            <a:pPr marL="342900" indent="-342900" fontAlgn="base">
              <a:spcBef>
                <a:spcPct val="0"/>
              </a:spcBef>
              <a:spcAft>
                <a:spcPct val="0"/>
              </a:spcAft>
              <a:buAutoNum type="arabicPeriod"/>
            </a:pPr>
            <a:endParaRPr lang="en-GB" sz="1400"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547211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8 </a:t>
            </a:r>
            <a:r>
              <a:rPr lang="en-GB" sz="3600" dirty="0"/>
              <a:t>- RTC Basics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63</a:t>
            </a:fld>
            <a:endParaRPr lang="en-IN" dirty="0"/>
          </a:p>
        </p:txBody>
      </p:sp>
      <p:sp>
        <p:nvSpPr>
          <p:cNvPr id="5" name="Title 1"/>
          <p:cNvSpPr>
            <a:spLocks noGrp="1"/>
          </p:cNvSpPr>
          <p:nvPr>
            <p:ph type="title"/>
          </p:nvPr>
        </p:nvSpPr>
        <p:spPr>
          <a:xfrm>
            <a:off x="0" y="0"/>
            <a:ext cx="9956800" cy="368300"/>
          </a:xfrm>
        </p:spPr>
        <p:txBody>
          <a:bodyPr/>
          <a:lstStyle/>
          <a:p>
            <a:r>
              <a:rPr lang="en-GB" dirty="0"/>
              <a:t>Test Planning and Reporting in Rational Team Concert</a:t>
            </a:r>
          </a:p>
        </p:txBody>
      </p:sp>
    </p:spTree>
    <p:extLst>
      <p:ext uri="{BB962C8B-B14F-4D97-AF65-F5344CB8AC3E}">
        <p14:creationId xmlns:p14="http://schemas.microsoft.com/office/powerpoint/2010/main" val="341870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Rational Team Concert (RTC) Login</a:t>
            </a:r>
          </a:p>
        </p:txBody>
      </p:sp>
      <p:sp>
        <p:nvSpPr>
          <p:cNvPr id="3" name="Content Placeholder 2"/>
          <p:cNvSpPr>
            <a:spLocks noGrp="1"/>
          </p:cNvSpPr>
          <p:nvPr>
            <p:ph idx="1"/>
          </p:nvPr>
        </p:nvSpPr>
        <p:spPr>
          <a:xfrm>
            <a:off x="203200" y="533401"/>
            <a:ext cx="10981268" cy="5824539"/>
          </a:xfrm>
        </p:spPr>
        <p:txBody>
          <a:bodyPr/>
          <a:lstStyle/>
          <a:p>
            <a:r>
              <a:rPr lang="en-GB" dirty="0"/>
              <a:t>Rational Team Concert contains the planning, reporting and results for test cases used for requirement validation, and is accessed through your </a:t>
            </a:r>
            <a:r>
              <a:rPr lang="en-GB" b="1" dirty="0"/>
              <a:t>Personal</a:t>
            </a:r>
            <a:r>
              <a:rPr lang="en-GB" dirty="0"/>
              <a:t> dashboard widget</a:t>
            </a:r>
          </a:p>
          <a:p>
            <a:pPr lvl="1"/>
            <a:r>
              <a:rPr lang="en-GB" i="1" dirty="0"/>
              <a:t>It is recommended that you bookmark these links for the training course</a:t>
            </a:r>
          </a:p>
          <a:p>
            <a:endParaRPr lang="en-GB" dirty="0"/>
          </a:p>
          <a:p>
            <a:r>
              <a:rPr lang="en-GB" dirty="0"/>
              <a:t>Your personal dashboard</a:t>
            </a:r>
          </a:p>
          <a:p>
            <a:r>
              <a:rPr lang="en-GB" sz="1800" b="1" dirty="0">
                <a:hlinkClick r:id="rId2"/>
              </a:rPr>
              <a:t>https://tmlt.clm.ibmcloud.com/jts/dashboards/</a:t>
            </a:r>
            <a:endParaRPr lang="en-GB" sz="1800" b="1" dirty="0"/>
          </a:p>
          <a:p>
            <a:endParaRPr lang="en-GB" dirty="0"/>
          </a:p>
          <a:p>
            <a:r>
              <a:rPr lang="en-GB" dirty="0"/>
              <a:t>RTC Project dashboard for training project X999</a:t>
            </a:r>
          </a:p>
          <a:p>
            <a:r>
              <a:rPr lang="en-GB" sz="1800" b="1" dirty="0">
                <a:hlinkClick r:id="rId3"/>
              </a:rPr>
              <a:t>https://tmlt.clm.ibmcloud.com/ccm/web/projects/X999#action=com.ibm.team.dashboard.viewDashboard</a:t>
            </a:r>
            <a:endParaRPr lang="en-GB" sz="1800" b="1" dirty="0"/>
          </a:p>
          <a:p>
            <a:endParaRPr lang="en-GB" sz="1800" b="1" dirty="0"/>
          </a:p>
          <a:p>
            <a:endParaRPr lang="en-GB" sz="1800" b="1" dirty="0"/>
          </a:p>
          <a:p>
            <a:endParaRPr lang="en-GB" dirty="0"/>
          </a:p>
          <a:p>
            <a:endParaRPr lang="en-GB" dirty="0"/>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64</a:t>
            </a:fld>
            <a:endParaRPr lang="en-IN" dirty="0"/>
          </a:p>
        </p:txBody>
      </p:sp>
    </p:spTree>
    <p:extLst>
      <p:ext uri="{BB962C8B-B14F-4D97-AF65-F5344CB8AC3E}">
        <p14:creationId xmlns:p14="http://schemas.microsoft.com/office/powerpoint/2010/main" val="3000273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Programme Plans and Dashboards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65</a:t>
            </a:fld>
            <a:endParaRPr lang="en-IN" dirty="0"/>
          </a:p>
        </p:txBody>
      </p:sp>
      <p:sp>
        <p:nvSpPr>
          <p:cNvPr id="5" name="Content Placeholder 2"/>
          <p:cNvSpPr txBox="1">
            <a:spLocks/>
          </p:cNvSpPr>
          <p:nvPr/>
        </p:nvSpPr>
        <p:spPr>
          <a:xfrm>
            <a:off x="203200" y="533401"/>
            <a:ext cx="11684000" cy="5824539"/>
          </a:xfrm>
          <a:prstGeom prst="rect">
            <a:avLst/>
          </a:prstGeom>
        </p:spPr>
        <p:txBody>
          <a:bodyPr/>
          <a:lstStyle>
            <a:lvl1pPr marL="342900" indent="-342900" algn="l" rtl="0" eaLnBrk="0" fontAlgn="base"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b="1" dirty="0"/>
              <a:t>Plans</a:t>
            </a:r>
            <a:r>
              <a:rPr lang="en-GB" sz="1600" dirty="0"/>
              <a:t> are used to manage the scheduling of requirement and test tasks in a vehicle programme</a:t>
            </a:r>
          </a:p>
          <a:p>
            <a:pPr lvl="1"/>
            <a:r>
              <a:rPr lang="en-GB" sz="1600" dirty="0"/>
              <a:t>The </a:t>
            </a:r>
            <a:r>
              <a:rPr lang="en-GB" sz="1600" b="1" dirty="0"/>
              <a:t>release plan </a:t>
            </a:r>
            <a:r>
              <a:rPr lang="en-GB" sz="1600" dirty="0"/>
              <a:t>manages the testing for the entire programme</a:t>
            </a:r>
          </a:p>
          <a:p>
            <a:pPr lvl="1"/>
            <a:r>
              <a:rPr lang="en-GB" sz="1600" dirty="0"/>
              <a:t>The </a:t>
            </a:r>
            <a:r>
              <a:rPr lang="en-GB" sz="1600" b="1" dirty="0"/>
              <a:t>iteration plan</a:t>
            </a:r>
            <a:r>
              <a:rPr lang="en-GB" sz="1600" dirty="0"/>
              <a:t> manages the testing for a specific vehicle gateway</a:t>
            </a:r>
          </a:p>
          <a:p>
            <a:pPr lvl="1"/>
            <a:endParaRPr lang="en-GB" sz="1600" dirty="0"/>
          </a:p>
          <a:p>
            <a:pPr>
              <a:spcBef>
                <a:spcPct val="0"/>
              </a:spcBef>
            </a:pPr>
            <a:r>
              <a:rPr lang="en-GB" sz="1600" dirty="0"/>
              <a:t>There are three levels of plan (L1 plans roll up all of the level 2 plans. Level 2 plans roll up all of the level 3 plans):</a:t>
            </a:r>
          </a:p>
          <a:p>
            <a:pPr>
              <a:spcBef>
                <a:spcPct val="0"/>
              </a:spcBef>
            </a:pPr>
            <a:endParaRPr lang="en-GB" sz="1600" dirty="0"/>
          </a:p>
          <a:p>
            <a:pPr lvl="1">
              <a:spcBef>
                <a:spcPct val="0"/>
              </a:spcBef>
              <a:buFont typeface="+mj-lt"/>
              <a:buAutoNum type="arabicPeriod"/>
            </a:pPr>
            <a:r>
              <a:rPr lang="en-GB" sz="1600" b="1" dirty="0"/>
              <a:t>L1 – Project. </a:t>
            </a:r>
            <a:r>
              <a:rPr lang="en-GB" sz="1600" dirty="0"/>
              <a:t>This covers the entire programme and all teams </a:t>
            </a:r>
          </a:p>
          <a:p>
            <a:pPr lvl="1">
              <a:spcBef>
                <a:spcPct val="0"/>
              </a:spcBef>
              <a:buFont typeface="+mj-lt"/>
              <a:buAutoNum type="arabicPeriod"/>
            </a:pPr>
            <a:endParaRPr lang="en-GB" sz="1600" dirty="0"/>
          </a:p>
          <a:p>
            <a:pPr lvl="1">
              <a:spcBef>
                <a:spcPct val="0"/>
              </a:spcBef>
              <a:buFont typeface="+mj-lt"/>
              <a:buAutoNum type="arabicPeriod"/>
            </a:pPr>
            <a:r>
              <a:rPr lang="en-GB" sz="1600" b="1" dirty="0"/>
              <a:t>L2 – System. </a:t>
            </a:r>
            <a:r>
              <a:rPr lang="en-GB" sz="1600" dirty="0"/>
              <a:t>This covers the plan for a major system (i.e. Attributes, Electrical, Body)</a:t>
            </a:r>
          </a:p>
          <a:p>
            <a:pPr lvl="1">
              <a:spcBef>
                <a:spcPct val="0"/>
              </a:spcBef>
              <a:buFont typeface="+mj-lt"/>
              <a:buAutoNum type="arabicPeriod"/>
            </a:pPr>
            <a:endParaRPr lang="en-GB" sz="1600" dirty="0"/>
          </a:p>
          <a:p>
            <a:pPr lvl="1">
              <a:spcBef>
                <a:spcPct val="0"/>
              </a:spcBef>
              <a:buFont typeface="+mj-lt"/>
              <a:buAutoNum type="arabicPeriod"/>
            </a:pPr>
            <a:r>
              <a:rPr lang="en-GB" sz="1600" b="1" dirty="0"/>
              <a:t>L3 - DVP Team. </a:t>
            </a:r>
            <a:r>
              <a:rPr lang="en-GB" sz="1600" dirty="0"/>
              <a:t>This covers the plan for a individual  team (i.e. A01, A12, Power Supply)</a:t>
            </a:r>
          </a:p>
          <a:p>
            <a:pPr lvl="1">
              <a:spcBef>
                <a:spcPct val="0"/>
              </a:spcBef>
              <a:buFont typeface="+mj-lt"/>
              <a:buAutoNum type="arabicPeriod"/>
            </a:pPr>
            <a:endParaRPr lang="en-GB" sz="1600" dirty="0"/>
          </a:p>
          <a:p>
            <a:pPr>
              <a:spcBef>
                <a:spcPct val="0"/>
              </a:spcBef>
            </a:pPr>
            <a:r>
              <a:rPr lang="en-GB" sz="1600" dirty="0"/>
              <a:t>The status of a plan is shown on its </a:t>
            </a:r>
            <a:r>
              <a:rPr lang="en-GB" sz="1600" b="1" dirty="0"/>
              <a:t>dashboard</a:t>
            </a:r>
            <a:r>
              <a:rPr lang="en-GB" sz="1600" dirty="0"/>
              <a:t>, which is fully configurable</a:t>
            </a:r>
          </a:p>
          <a:p>
            <a:pPr lvl="1">
              <a:spcBef>
                <a:spcPct val="0"/>
              </a:spcBef>
              <a:buFont typeface="+mj-lt"/>
              <a:buAutoNum type="arabicPeriod"/>
            </a:pPr>
            <a:endParaRPr lang="en-GB" sz="1600" dirty="0"/>
          </a:p>
          <a:p>
            <a:pPr lvl="1"/>
            <a:endParaRPr lang="en-GB" sz="1600" dirty="0"/>
          </a:p>
          <a:p>
            <a:pPr lvl="1"/>
            <a:endParaRPr lang="en-GB" sz="1600" dirty="0"/>
          </a:p>
        </p:txBody>
      </p:sp>
    </p:spTree>
    <p:extLst>
      <p:ext uri="{BB962C8B-B14F-4D97-AF65-F5344CB8AC3E}">
        <p14:creationId xmlns:p14="http://schemas.microsoft.com/office/powerpoint/2010/main" val="2250934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L1 - Project Dashboard</a:t>
            </a:r>
          </a:p>
        </p:txBody>
      </p:sp>
      <p:sp>
        <p:nvSpPr>
          <p:cNvPr id="3" name="Content Placeholder 2"/>
          <p:cNvSpPr>
            <a:spLocks noGrp="1"/>
          </p:cNvSpPr>
          <p:nvPr>
            <p:ph idx="1"/>
          </p:nvPr>
        </p:nvSpPr>
        <p:spPr/>
        <p:txBody>
          <a:bodyPr/>
          <a:lstStyle/>
          <a:p>
            <a:r>
              <a:rPr lang="en-GB" dirty="0"/>
              <a:t>The </a:t>
            </a:r>
            <a:r>
              <a:rPr lang="en-GB" b="1" dirty="0"/>
              <a:t>Level 1</a:t>
            </a:r>
            <a:r>
              <a:rPr lang="en-GB" dirty="0"/>
              <a:t> Plan is shown in the </a:t>
            </a:r>
            <a:r>
              <a:rPr lang="en-GB" b="1" dirty="0"/>
              <a:t>project dashboard</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66</a:t>
            </a:fld>
            <a:endParaRPr lang="en-IN"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58932" y="1196530"/>
            <a:ext cx="9970265" cy="4725219"/>
          </a:xfrm>
          <a:prstGeom prst="rect">
            <a:avLst/>
          </a:prstGeom>
        </p:spPr>
      </p:pic>
      <p:sp>
        <p:nvSpPr>
          <p:cNvPr id="9" name="Rectangular Callout 8"/>
          <p:cNvSpPr/>
          <p:nvPr/>
        </p:nvSpPr>
        <p:spPr>
          <a:xfrm>
            <a:off x="1584921" y="3977137"/>
            <a:ext cx="1896874" cy="434699"/>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L2 - System Plans</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0" name="Rectangular Callout 9"/>
          <p:cNvSpPr/>
          <p:nvPr/>
        </p:nvSpPr>
        <p:spPr>
          <a:xfrm>
            <a:off x="1584919" y="3104888"/>
            <a:ext cx="1896875" cy="434699"/>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Project Milestones</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2" name="Rectangular Callout 11"/>
          <p:cNvSpPr/>
          <p:nvPr/>
        </p:nvSpPr>
        <p:spPr>
          <a:xfrm>
            <a:off x="2155960" y="2025062"/>
            <a:ext cx="1896875" cy="434699"/>
          </a:xfrm>
          <a:prstGeom prst="wedgeRectCallou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Tabbed Dashboards</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3" name="Rectangular Callout 12"/>
          <p:cNvSpPr/>
          <p:nvPr/>
        </p:nvSpPr>
        <p:spPr>
          <a:xfrm>
            <a:off x="6907836" y="2025062"/>
            <a:ext cx="1896875" cy="434699"/>
          </a:xfrm>
          <a:prstGeom prst="wedgeRectCallou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Dashboard Widgets</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15538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L2 - System Dashboards </a:t>
            </a:r>
          </a:p>
        </p:txBody>
      </p:sp>
      <p:sp>
        <p:nvSpPr>
          <p:cNvPr id="3" name="Content Placeholder 2"/>
          <p:cNvSpPr>
            <a:spLocks noGrp="1"/>
          </p:cNvSpPr>
          <p:nvPr>
            <p:ph idx="1"/>
          </p:nvPr>
        </p:nvSpPr>
        <p:spPr>
          <a:xfrm>
            <a:off x="203200" y="522384"/>
            <a:ext cx="11684000" cy="5824539"/>
          </a:xfrm>
        </p:spPr>
        <p:txBody>
          <a:bodyPr/>
          <a:lstStyle/>
          <a:p>
            <a:r>
              <a:rPr lang="en-GB" b="1" dirty="0"/>
              <a:t>Level 2 </a:t>
            </a:r>
            <a:r>
              <a:rPr lang="en-GB" dirty="0"/>
              <a:t>plans are shown in the </a:t>
            </a:r>
            <a:r>
              <a:rPr lang="en-GB" b="1" dirty="0"/>
              <a:t>system dashboards </a:t>
            </a:r>
            <a:r>
              <a:rPr lang="en-GB" dirty="0"/>
              <a:t>(with links to the </a:t>
            </a:r>
            <a:r>
              <a:rPr lang="en-GB" b="1" dirty="0"/>
              <a:t>L3 – DVP Team </a:t>
            </a:r>
            <a:r>
              <a:rPr lang="en-GB" dirty="0"/>
              <a:t>plans)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67</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42828" y="1198264"/>
            <a:ext cx="9972713" cy="4876860"/>
          </a:xfrm>
          <a:prstGeom prst="rect">
            <a:avLst/>
          </a:prstGeom>
        </p:spPr>
      </p:pic>
      <p:sp>
        <p:nvSpPr>
          <p:cNvPr id="6" name="Rectangular Callout 5"/>
          <p:cNvSpPr/>
          <p:nvPr/>
        </p:nvSpPr>
        <p:spPr>
          <a:xfrm>
            <a:off x="1140004" y="1517460"/>
            <a:ext cx="3362121" cy="559945"/>
          </a:xfrm>
          <a:prstGeom prst="wedgeRectCallou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Use the breadcrumb menus to navigate back to the project dashboard</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8" name="Rectangular Callout 7"/>
          <p:cNvSpPr/>
          <p:nvPr/>
        </p:nvSpPr>
        <p:spPr>
          <a:xfrm>
            <a:off x="1606186" y="3905042"/>
            <a:ext cx="2001309" cy="434699"/>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L3 – DVP Team Plans</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31097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Dashboard Widgets</a:t>
            </a:r>
          </a:p>
        </p:txBody>
      </p:sp>
      <p:sp>
        <p:nvSpPr>
          <p:cNvPr id="3" name="Content Placeholder 2"/>
          <p:cNvSpPr>
            <a:spLocks noGrp="1"/>
          </p:cNvSpPr>
          <p:nvPr>
            <p:ph idx="1"/>
          </p:nvPr>
        </p:nvSpPr>
        <p:spPr/>
        <p:txBody>
          <a:bodyPr/>
          <a:lstStyle/>
          <a:p>
            <a:r>
              <a:rPr lang="en-GB" dirty="0"/>
              <a:t>Dashboard widgets show live views of the project status, and are selectable so individual work items can be shown </a:t>
            </a:r>
            <a:endParaRPr lang="en-GB" b="1"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68</a:t>
            </a:fld>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74" y="4298776"/>
            <a:ext cx="4657725" cy="19431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6388" y="1022675"/>
            <a:ext cx="4661811" cy="316003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9379" y="1272057"/>
            <a:ext cx="5754405" cy="182261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9379" y="4755976"/>
            <a:ext cx="5783397" cy="1187176"/>
          </a:xfrm>
          <a:prstGeom prst="rect">
            <a:avLst/>
          </a:prstGeom>
        </p:spPr>
      </p:pic>
      <p:grpSp>
        <p:nvGrpSpPr>
          <p:cNvPr id="28" name="Group 27"/>
          <p:cNvGrpSpPr/>
          <p:nvPr/>
        </p:nvGrpSpPr>
        <p:grpSpPr>
          <a:xfrm>
            <a:off x="609600" y="1317419"/>
            <a:ext cx="6715125" cy="262753"/>
            <a:chOff x="609600" y="1328052"/>
            <a:chExt cx="6715125" cy="262753"/>
          </a:xfrm>
        </p:grpSpPr>
        <p:sp>
          <p:nvSpPr>
            <p:cNvPr id="19" name="Rectangle 4"/>
            <p:cNvSpPr>
              <a:spLocks noChangeArrowheads="1"/>
            </p:cNvSpPr>
            <p:nvPr/>
          </p:nvSpPr>
          <p:spPr bwMode="auto">
            <a:xfrm>
              <a:off x="609600" y="1328052"/>
              <a:ext cx="4502511" cy="26275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20" name="Elbow Connector 10"/>
            <p:cNvCxnSpPr>
              <a:stCxn id="23" idx="1"/>
              <a:endCxn id="19" idx="3"/>
            </p:cNvCxnSpPr>
            <p:nvPr/>
          </p:nvCxnSpPr>
          <p:spPr>
            <a:xfrm flipH="1">
              <a:off x="5112111" y="1459429"/>
              <a:ext cx="668048" cy="0"/>
            </a:xfrm>
            <a:prstGeom prst="straightConnector1">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3" name="Rectangle 4"/>
            <p:cNvSpPr>
              <a:spLocks noChangeArrowheads="1"/>
            </p:cNvSpPr>
            <p:nvPr/>
          </p:nvSpPr>
          <p:spPr bwMode="auto">
            <a:xfrm>
              <a:off x="5780159" y="1328052"/>
              <a:ext cx="1544566" cy="26275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grpSp>
      <p:grpSp>
        <p:nvGrpSpPr>
          <p:cNvPr id="29" name="Group 28"/>
          <p:cNvGrpSpPr/>
          <p:nvPr/>
        </p:nvGrpSpPr>
        <p:grpSpPr>
          <a:xfrm>
            <a:off x="609600" y="4808583"/>
            <a:ext cx="6715125" cy="262753"/>
            <a:chOff x="609600" y="1328052"/>
            <a:chExt cx="6715125" cy="262753"/>
          </a:xfrm>
        </p:grpSpPr>
        <p:sp>
          <p:nvSpPr>
            <p:cNvPr id="30" name="Rectangle 4"/>
            <p:cNvSpPr>
              <a:spLocks noChangeArrowheads="1"/>
            </p:cNvSpPr>
            <p:nvPr/>
          </p:nvSpPr>
          <p:spPr bwMode="auto">
            <a:xfrm>
              <a:off x="609600" y="1328052"/>
              <a:ext cx="4502511" cy="26275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31" name="Elbow Connector 10"/>
            <p:cNvCxnSpPr>
              <a:stCxn id="32" idx="1"/>
              <a:endCxn id="30" idx="3"/>
            </p:cNvCxnSpPr>
            <p:nvPr/>
          </p:nvCxnSpPr>
          <p:spPr>
            <a:xfrm flipH="1">
              <a:off x="5112111" y="1459429"/>
              <a:ext cx="668048" cy="0"/>
            </a:xfrm>
            <a:prstGeom prst="straightConnector1">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Rectangle 4"/>
            <p:cNvSpPr>
              <a:spLocks noChangeArrowheads="1"/>
            </p:cNvSpPr>
            <p:nvPr/>
          </p:nvSpPr>
          <p:spPr bwMode="auto">
            <a:xfrm>
              <a:off x="5780159" y="1328052"/>
              <a:ext cx="1544566" cy="26275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grpSp>
    </p:spTree>
    <p:extLst>
      <p:ext uri="{BB962C8B-B14F-4D97-AF65-F5344CB8AC3E}">
        <p14:creationId xmlns:p14="http://schemas.microsoft.com/office/powerpoint/2010/main" val="117112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433" y="568620"/>
            <a:ext cx="8346558" cy="5686093"/>
          </a:xfrm>
          <a:prstGeom prst="rect">
            <a:avLst/>
          </a:prstGeom>
        </p:spPr>
      </p:pic>
      <p:sp>
        <p:nvSpPr>
          <p:cNvPr id="2" name="Title 1"/>
          <p:cNvSpPr>
            <a:spLocks noGrp="1"/>
          </p:cNvSpPr>
          <p:nvPr>
            <p:ph type="title"/>
          </p:nvPr>
        </p:nvSpPr>
        <p:spPr/>
        <p:txBody>
          <a:bodyPr/>
          <a:lstStyle/>
          <a:p>
            <a:r>
              <a:rPr lang="en-GB" dirty="0"/>
              <a:t>Rich Hover</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69</a:t>
            </a:fld>
            <a:endParaRPr lang="en-IN" dirty="0"/>
          </a:p>
        </p:txBody>
      </p:sp>
      <p:sp>
        <p:nvSpPr>
          <p:cNvPr id="6" name="Rectangular Callout 5"/>
          <p:cNvSpPr/>
          <p:nvPr/>
        </p:nvSpPr>
        <p:spPr>
          <a:xfrm>
            <a:off x="6155992" y="1477925"/>
            <a:ext cx="2828520" cy="1055995"/>
          </a:xfrm>
          <a:prstGeom prst="wedgeRectCallout">
            <a:avLst>
              <a:gd name="adj1" fmla="val -40125"/>
              <a:gd name="adj2" fmla="val 67375"/>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Hovering over a work item name will bring up the rich hover menu, showing information about the work item</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7" name="Rectangular Callout 6"/>
          <p:cNvSpPr/>
          <p:nvPr/>
        </p:nvSpPr>
        <p:spPr>
          <a:xfrm>
            <a:off x="3934047" y="1878333"/>
            <a:ext cx="2002335" cy="655587"/>
          </a:xfrm>
          <a:prstGeom prst="wedgeRectCallout">
            <a:avLst>
              <a:gd name="adj1" fmla="val -36876"/>
              <a:gd name="adj2" fmla="val 68997"/>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Selecting a </a:t>
            </a:r>
            <a:r>
              <a:rPr lang="en-GB" sz="1400" b="1" kern="0" dirty="0">
                <a:solidFill>
                  <a:srgbClr val="FFFFFF"/>
                </a:solidFill>
                <a:effectLst>
                  <a:outerShdw blurRad="38100" dist="38100" dir="2700000" algn="tl">
                    <a:srgbClr val="000000">
                      <a:alpha val="43137"/>
                    </a:srgbClr>
                  </a:outerShdw>
                </a:effectLst>
                <a:cs typeface="Arial" charset="0"/>
              </a:rPr>
              <a:t>Work Item </a:t>
            </a:r>
            <a:r>
              <a:rPr lang="en-GB" sz="1400" kern="0" dirty="0">
                <a:solidFill>
                  <a:srgbClr val="FFFFFF"/>
                </a:solidFill>
                <a:effectLst>
                  <a:outerShdw blurRad="38100" dist="38100" dir="2700000" algn="tl">
                    <a:srgbClr val="000000">
                      <a:alpha val="43137"/>
                    </a:srgbClr>
                  </a:outerShdw>
                </a:effectLst>
                <a:cs typeface="Arial" charset="0"/>
              </a:rPr>
              <a:t>will open it</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225337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21686" y="460045"/>
            <a:ext cx="5502596" cy="2655547"/>
            <a:chOff x="521686" y="460045"/>
            <a:chExt cx="5502596" cy="2655547"/>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21686" y="548106"/>
              <a:ext cx="4916966" cy="2567486"/>
            </a:xfrm>
            <a:prstGeom prst="rect">
              <a:avLst/>
            </a:prstGeom>
          </p:spPr>
        </p:pic>
        <p:sp>
          <p:nvSpPr>
            <p:cNvPr id="20" name="Rectangular Callout 19"/>
            <p:cNvSpPr/>
            <p:nvPr/>
          </p:nvSpPr>
          <p:spPr>
            <a:xfrm>
              <a:off x="3772920" y="460045"/>
              <a:ext cx="2251362" cy="775878"/>
            </a:xfrm>
            <a:prstGeom prst="wedgeRectCallout">
              <a:avLst>
                <a:gd name="adj1" fmla="val -22019"/>
                <a:gd name="adj2" fmla="val 62791"/>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RTC</a:t>
              </a:r>
              <a:r>
                <a:rPr lang="en-GB" sz="1400" kern="0" dirty="0">
                  <a:solidFill>
                    <a:srgbClr val="FFFFFF"/>
                  </a:solidFill>
                  <a:effectLst>
                    <a:outerShdw blurRad="38100" dist="38100" dir="2700000" algn="tl">
                      <a:srgbClr val="000000">
                        <a:alpha val="43137"/>
                      </a:srgbClr>
                    </a:outerShdw>
                  </a:effectLst>
                  <a:cs typeface="Arial" charset="0"/>
                </a:rPr>
                <a:t> manages the </a:t>
              </a:r>
              <a:r>
                <a:rPr lang="en-GB" sz="1400" b="1" kern="0" dirty="0">
                  <a:solidFill>
                    <a:srgbClr val="FFFFFF"/>
                  </a:solidFill>
                  <a:effectLst>
                    <a:outerShdw blurRad="38100" dist="38100" dir="2700000" algn="tl">
                      <a:srgbClr val="000000">
                        <a:alpha val="43137"/>
                      </a:srgbClr>
                    </a:outerShdw>
                  </a:effectLst>
                  <a:cs typeface="Arial" charset="0"/>
                </a:rPr>
                <a:t>test planning, results </a:t>
              </a:r>
              <a:r>
                <a:rPr lang="en-GB" sz="1400" kern="0" dirty="0">
                  <a:solidFill>
                    <a:srgbClr val="FFFFFF"/>
                  </a:solidFill>
                  <a:effectLst>
                    <a:outerShdw blurRad="38100" dist="38100" dir="2700000" algn="tl">
                      <a:srgbClr val="000000">
                        <a:alpha val="43137"/>
                      </a:srgbClr>
                    </a:outerShdw>
                  </a:effectLst>
                  <a:cs typeface="Arial" charset="0"/>
                </a:rPr>
                <a:t>and </a:t>
              </a:r>
              <a:r>
                <a:rPr lang="en-GB" sz="1400" b="1" kern="0" dirty="0">
                  <a:solidFill>
                    <a:srgbClr val="FFFFFF"/>
                  </a:solidFill>
                  <a:effectLst>
                    <a:outerShdw blurRad="38100" dist="38100" dir="2700000" algn="tl">
                      <a:srgbClr val="000000">
                        <a:alpha val="43137"/>
                      </a:srgbClr>
                    </a:outerShdw>
                  </a:effectLst>
                  <a:cs typeface="Arial" charset="0"/>
                </a:rPr>
                <a:t>reporting</a:t>
              </a:r>
            </a:p>
          </p:txBody>
        </p:sp>
      </p:grpSp>
      <p:sp>
        <p:nvSpPr>
          <p:cNvPr id="2" name="Title 1"/>
          <p:cNvSpPr>
            <a:spLocks noGrp="1"/>
          </p:cNvSpPr>
          <p:nvPr>
            <p:ph type="title"/>
          </p:nvPr>
        </p:nvSpPr>
        <p:spPr/>
        <p:txBody>
          <a:bodyPr/>
          <a:lstStyle/>
          <a:p>
            <a:r>
              <a:rPr lang="en-GB" dirty="0"/>
              <a:t>RMDV</a:t>
            </a:r>
            <a:r>
              <a:rPr lang="en-GB" baseline="30000" dirty="0"/>
              <a:t>2</a:t>
            </a:r>
            <a:r>
              <a:rPr lang="en-GB" dirty="0"/>
              <a:t> Solution</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7</a:t>
            </a:fld>
            <a:endParaRPr lang="en-IN"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a:stretch/>
        </p:blipFill>
        <p:spPr>
          <a:xfrm>
            <a:off x="282355" y="4657060"/>
            <a:ext cx="6421822" cy="1360967"/>
          </a:xfrm>
        </p:spPr>
      </p:pic>
      <p:pic>
        <p:nvPicPr>
          <p:cNvPr id="5" name="Picture 4" descr="https://comm.sp.jlrint.com/sites/engstd/rmdv/RMDV%20Images/rmdv-logo_new300x27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36972" y="2254955"/>
            <a:ext cx="2563077" cy="2302922"/>
          </a:xfrm>
          <a:prstGeom prst="rect">
            <a:avLst/>
          </a:prstGeom>
          <a:noFill/>
          <a:extLst/>
        </p:spPr>
      </p:pic>
      <p:grpSp>
        <p:nvGrpSpPr>
          <p:cNvPr id="18" name="Group 17"/>
          <p:cNvGrpSpPr/>
          <p:nvPr/>
        </p:nvGrpSpPr>
        <p:grpSpPr>
          <a:xfrm>
            <a:off x="552947" y="1067877"/>
            <a:ext cx="2114053" cy="3759303"/>
            <a:chOff x="552947" y="1067877"/>
            <a:chExt cx="2114053" cy="3759303"/>
          </a:xfrm>
        </p:grpSpPr>
        <p:sp>
          <p:nvSpPr>
            <p:cNvPr id="11" name="Rectangular Callout 10"/>
            <p:cNvSpPr/>
            <p:nvPr/>
          </p:nvSpPr>
          <p:spPr>
            <a:xfrm>
              <a:off x="607509" y="1067877"/>
              <a:ext cx="2059491" cy="669571"/>
            </a:xfrm>
            <a:prstGeom prst="wedgeRectCallout">
              <a:avLst>
                <a:gd name="adj1" fmla="val -2553"/>
                <a:gd name="adj2" fmla="val 120671"/>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Requirements (tasks) </a:t>
              </a:r>
              <a:r>
                <a:rPr lang="en-GB" sz="1400" kern="0" dirty="0">
                  <a:solidFill>
                    <a:srgbClr val="FFFFFF"/>
                  </a:solidFill>
                  <a:effectLst>
                    <a:outerShdw blurRad="38100" dist="38100" dir="2700000" algn="tl">
                      <a:srgbClr val="000000">
                        <a:alpha val="43137"/>
                      </a:srgbClr>
                    </a:outerShdw>
                  </a:effectLst>
                  <a:cs typeface="Arial" charset="0"/>
                </a:rPr>
                <a:t>are validated</a:t>
              </a:r>
            </a:p>
          </p:txBody>
        </p:sp>
        <p:sp>
          <p:nvSpPr>
            <p:cNvPr id="12" name="Curved Right Arrow 11"/>
            <p:cNvSpPr/>
            <p:nvPr/>
          </p:nvSpPr>
          <p:spPr>
            <a:xfrm flipV="1">
              <a:off x="552947" y="2159977"/>
              <a:ext cx="557617" cy="2667203"/>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solidFill>
                  <a:schemeClr val="tx1"/>
                </a:solidFill>
              </a:endParaRPr>
            </a:p>
          </p:txBody>
        </p:sp>
      </p:grpSp>
      <p:grpSp>
        <p:nvGrpSpPr>
          <p:cNvPr id="19" name="Group 18"/>
          <p:cNvGrpSpPr/>
          <p:nvPr/>
        </p:nvGrpSpPr>
        <p:grpSpPr>
          <a:xfrm>
            <a:off x="1962791" y="2209935"/>
            <a:ext cx="6591336" cy="1452018"/>
            <a:chOff x="1962791" y="2209935"/>
            <a:chExt cx="6591336" cy="1452018"/>
          </a:xfrm>
        </p:grpSpPr>
        <p:sp>
          <p:nvSpPr>
            <p:cNvPr id="13" name="Curved Right Arrow 12"/>
            <p:cNvSpPr/>
            <p:nvPr/>
          </p:nvSpPr>
          <p:spPr>
            <a:xfrm rot="17471262" flipH="1" flipV="1">
              <a:off x="4532450" y="-359724"/>
              <a:ext cx="1452018" cy="6591336"/>
            </a:xfrm>
            <a:prstGeom prst="curvedRightArrow">
              <a:avLst>
                <a:gd name="adj1" fmla="val 25000"/>
                <a:gd name="adj2" fmla="val 57688"/>
                <a:gd name="adj3" fmla="val 269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solidFill>
                  <a:schemeClr val="tx1"/>
                </a:solidFill>
              </a:endParaRPr>
            </a:p>
          </p:txBody>
        </p:sp>
        <p:sp>
          <p:nvSpPr>
            <p:cNvPr id="14" name="Rectangular Callout 13"/>
            <p:cNvSpPr/>
            <p:nvPr/>
          </p:nvSpPr>
          <p:spPr>
            <a:xfrm>
              <a:off x="2327195" y="2651731"/>
              <a:ext cx="2209778" cy="775878"/>
            </a:xfrm>
            <a:prstGeom prst="wedgeRectCallout">
              <a:avLst>
                <a:gd name="adj1" fmla="val -56850"/>
                <a:gd name="adj2" fmla="val -37538"/>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Test tasks </a:t>
              </a:r>
              <a:r>
                <a:rPr lang="en-GB" sz="1400" kern="0" dirty="0">
                  <a:solidFill>
                    <a:srgbClr val="FFFFFF"/>
                  </a:solidFill>
                  <a:effectLst>
                    <a:outerShdw blurRad="38100" dist="38100" dir="2700000" algn="tl">
                      <a:srgbClr val="000000">
                        <a:alpha val="43137"/>
                      </a:srgbClr>
                    </a:outerShdw>
                  </a:effectLst>
                  <a:cs typeface="Arial" charset="0"/>
                </a:rPr>
                <a:t>manage the scheduling of test cases and test results</a:t>
              </a:r>
            </a:p>
          </p:txBody>
        </p:sp>
      </p:grpSp>
      <p:sp>
        <p:nvSpPr>
          <p:cNvPr id="9" name="Rectangular Callout 8"/>
          <p:cNvSpPr/>
          <p:nvPr/>
        </p:nvSpPr>
        <p:spPr>
          <a:xfrm>
            <a:off x="192725" y="4419887"/>
            <a:ext cx="2810572" cy="768247"/>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DOORS</a:t>
            </a:r>
            <a:r>
              <a:rPr lang="en-GB" sz="1400" kern="0" dirty="0">
                <a:solidFill>
                  <a:srgbClr val="FFFFFF"/>
                </a:solidFill>
                <a:effectLst>
                  <a:outerShdw blurRad="38100" dist="38100" dir="2700000" algn="tl">
                    <a:srgbClr val="000000">
                      <a:alpha val="43137"/>
                    </a:srgbClr>
                  </a:outerShdw>
                </a:effectLst>
                <a:cs typeface="Arial" charset="0"/>
              </a:rPr>
              <a:t> </a:t>
            </a:r>
            <a:r>
              <a:rPr lang="en-GB" sz="1400" b="1" kern="0" dirty="0">
                <a:solidFill>
                  <a:srgbClr val="FFFFFF"/>
                </a:solidFill>
                <a:effectLst>
                  <a:outerShdw blurRad="38100" dist="38100" dir="2700000" algn="tl">
                    <a:srgbClr val="000000">
                      <a:alpha val="43137"/>
                    </a:srgbClr>
                  </a:outerShdw>
                </a:effectLst>
                <a:cs typeface="Arial" charset="0"/>
              </a:rPr>
              <a:t>requirements</a:t>
            </a:r>
            <a:r>
              <a:rPr lang="en-GB" sz="1400" kern="0" dirty="0">
                <a:solidFill>
                  <a:srgbClr val="FFFFFF"/>
                </a:solidFill>
                <a:effectLst>
                  <a:outerShdw blurRad="38100" dist="38100" dir="2700000" algn="tl">
                    <a:srgbClr val="000000">
                      <a:alpha val="43137"/>
                    </a:srgbClr>
                  </a:outerShdw>
                </a:effectLst>
                <a:cs typeface="Arial" charset="0"/>
              </a:rPr>
              <a:t> are authored, classified, and have targets captured against variants</a:t>
            </a:r>
            <a:endParaRPr lang="en-GB" sz="1400" b="1" kern="0" dirty="0">
              <a:solidFill>
                <a:srgbClr val="FFFFFF"/>
              </a:solidFill>
              <a:effectLst>
                <a:outerShdw blurRad="38100" dist="38100" dir="2700000" algn="tl">
                  <a:srgbClr val="000000">
                    <a:alpha val="43137"/>
                  </a:srgbClr>
                </a:outerShdw>
              </a:effectLst>
              <a:cs typeface="Arial" charset="0"/>
            </a:endParaRPr>
          </a:p>
        </p:txBody>
      </p:sp>
      <p:grpSp>
        <p:nvGrpSpPr>
          <p:cNvPr id="16" name="Group 15"/>
          <p:cNvGrpSpPr/>
          <p:nvPr/>
        </p:nvGrpSpPr>
        <p:grpSpPr>
          <a:xfrm>
            <a:off x="7105287" y="3288468"/>
            <a:ext cx="4909508" cy="2949039"/>
            <a:chOff x="7105287" y="3288468"/>
            <a:chExt cx="4909508" cy="2949039"/>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05287" y="3621625"/>
              <a:ext cx="4909508" cy="2615882"/>
            </a:xfrm>
            <a:prstGeom prst="rect">
              <a:avLst/>
            </a:prstGeom>
          </p:spPr>
        </p:pic>
        <p:sp>
          <p:nvSpPr>
            <p:cNvPr id="10" name="Rectangular Callout 9"/>
            <p:cNvSpPr/>
            <p:nvPr/>
          </p:nvSpPr>
          <p:spPr>
            <a:xfrm>
              <a:off x="8593743" y="3288468"/>
              <a:ext cx="2729932" cy="717279"/>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RQM</a:t>
              </a:r>
              <a:r>
                <a:rPr lang="en-GB" sz="1400" kern="0" dirty="0">
                  <a:solidFill>
                    <a:srgbClr val="FFFFFF"/>
                  </a:solidFill>
                  <a:effectLst>
                    <a:outerShdw blurRad="38100" dist="38100" dir="2700000" algn="tl">
                      <a:srgbClr val="000000">
                        <a:alpha val="43137"/>
                      </a:srgbClr>
                    </a:outerShdw>
                  </a:effectLst>
                  <a:cs typeface="Arial" charset="0"/>
                </a:rPr>
                <a:t> </a:t>
              </a:r>
              <a:r>
                <a:rPr lang="en-GB" sz="1400" b="1" kern="0" dirty="0">
                  <a:solidFill>
                    <a:srgbClr val="FFFFFF"/>
                  </a:solidFill>
                  <a:effectLst>
                    <a:outerShdw blurRad="38100" dist="38100" dir="2700000" algn="tl">
                      <a:srgbClr val="000000">
                        <a:alpha val="43137"/>
                      </a:srgbClr>
                    </a:outerShdw>
                  </a:effectLst>
                  <a:cs typeface="Arial" charset="0"/>
                </a:rPr>
                <a:t>test cases </a:t>
              </a:r>
              <a:r>
                <a:rPr lang="en-GB" sz="1400" kern="0" dirty="0">
                  <a:solidFill>
                    <a:srgbClr val="FFFFFF"/>
                  </a:solidFill>
                  <a:effectLst>
                    <a:outerShdw blurRad="38100" dist="38100" dir="2700000" algn="tl">
                      <a:srgbClr val="000000">
                        <a:alpha val="43137"/>
                      </a:srgbClr>
                    </a:outerShdw>
                  </a:effectLst>
                  <a:cs typeface="Arial" charset="0"/>
                </a:rPr>
                <a:t>are created to validate the requirement</a:t>
              </a:r>
              <a:endParaRPr lang="en-GB" sz="1400" b="1" kern="0" dirty="0">
                <a:solidFill>
                  <a:srgbClr val="FFFFFF"/>
                </a:solidFill>
                <a:effectLst>
                  <a:outerShdw blurRad="38100" dist="38100" dir="2700000" algn="tl">
                    <a:srgbClr val="000000">
                      <a:alpha val="43137"/>
                    </a:srgbClr>
                  </a:outerShdw>
                </a:effectLst>
                <a:cs typeface="Arial" charset="0"/>
              </a:endParaRPr>
            </a:p>
          </p:txBody>
        </p:sp>
      </p:grpSp>
      <p:sp>
        <p:nvSpPr>
          <p:cNvPr id="15" name="Right Arrow 14"/>
          <p:cNvSpPr/>
          <p:nvPr/>
        </p:nvSpPr>
        <p:spPr>
          <a:xfrm>
            <a:off x="5019640" y="4804010"/>
            <a:ext cx="2238399" cy="1130268"/>
          </a:xfrm>
          <a:prstGeom prst="rightArrow">
            <a:avLst>
              <a:gd name="adj1" fmla="val 61289"/>
              <a:gd name="adj2" fmla="val 6054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GB" sz="1400" kern="0" dirty="0">
                <a:solidFill>
                  <a:srgbClr val="FFFFFF"/>
                </a:solidFill>
                <a:effectLst>
                  <a:outerShdw blurRad="38100" dist="38100" dir="2700000" algn="tl">
                    <a:srgbClr val="000000">
                      <a:alpha val="43137"/>
                    </a:srgbClr>
                  </a:outerShdw>
                </a:effectLst>
                <a:cs typeface="Arial" charset="0"/>
              </a:rPr>
              <a:t>Requirements are </a:t>
            </a:r>
            <a:r>
              <a:rPr lang="en-GB" sz="1400" b="1" kern="0" dirty="0">
                <a:solidFill>
                  <a:srgbClr val="FFFFFF"/>
                </a:solidFill>
                <a:effectLst>
                  <a:outerShdw blurRad="38100" dist="38100" dir="2700000" algn="tl">
                    <a:srgbClr val="000000">
                      <a:alpha val="43137"/>
                    </a:srgbClr>
                  </a:outerShdw>
                </a:effectLst>
                <a:cs typeface="Arial" charset="0"/>
              </a:rPr>
              <a:t>linked</a:t>
            </a:r>
            <a:r>
              <a:rPr lang="en-GB" sz="1400" kern="0" dirty="0">
                <a:solidFill>
                  <a:srgbClr val="FFFFFF"/>
                </a:solidFill>
                <a:effectLst>
                  <a:outerShdw blurRad="38100" dist="38100" dir="2700000" algn="tl">
                    <a:srgbClr val="000000">
                      <a:alpha val="43137"/>
                    </a:srgbClr>
                  </a:outerShdw>
                </a:effectLst>
                <a:cs typeface="Arial" charset="0"/>
              </a:rPr>
              <a:t> to test cases for validation</a:t>
            </a:r>
          </a:p>
        </p:txBody>
      </p:sp>
      <p:grpSp>
        <p:nvGrpSpPr>
          <p:cNvPr id="24" name="Group 23"/>
          <p:cNvGrpSpPr/>
          <p:nvPr/>
        </p:nvGrpSpPr>
        <p:grpSpPr>
          <a:xfrm>
            <a:off x="6165080" y="333590"/>
            <a:ext cx="5804443" cy="2483667"/>
            <a:chOff x="6165080" y="333590"/>
            <a:chExt cx="5804443" cy="2483667"/>
          </a:xfrm>
        </p:grpSpPr>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8532" y="528862"/>
              <a:ext cx="4050991" cy="2288395"/>
            </a:xfrm>
            <a:prstGeom prst="rect">
              <a:avLst/>
            </a:prstGeom>
          </p:spPr>
        </p:pic>
        <p:sp>
          <p:nvSpPr>
            <p:cNvPr id="22" name="Right Arrow 21"/>
            <p:cNvSpPr/>
            <p:nvPr/>
          </p:nvSpPr>
          <p:spPr>
            <a:xfrm>
              <a:off x="6165080" y="333590"/>
              <a:ext cx="2308607" cy="1130268"/>
            </a:xfrm>
            <a:prstGeom prst="rightArrow">
              <a:avLst>
                <a:gd name="adj1" fmla="val 61289"/>
                <a:gd name="adj2" fmla="val 6054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GB" sz="1400" kern="0" dirty="0">
                  <a:solidFill>
                    <a:srgbClr val="FFFFFF"/>
                  </a:solidFill>
                  <a:effectLst>
                    <a:outerShdw blurRad="38100" dist="38100" dir="2700000" algn="tl">
                      <a:srgbClr val="000000">
                        <a:alpha val="43137"/>
                      </a:srgbClr>
                    </a:outerShdw>
                  </a:effectLst>
                  <a:cs typeface="Arial" charset="0"/>
                </a:rPr>
                <a:t>The </a:t>
              </a:r>
              <a:r>
                <a:rPr lang="en-GB" sz="1400" b="1" kern="0" dirty="0">
                  <a:solidFill>
                    <a:srgbClr val="FFFFFF"/>
                  </a:solidFill>
                  <a:effectLst>
                    <a:outerShdw blurRad="38100" dist="38100" dir="2700000" algn="tl">
                      <a:srgbClr val="000000">
                        <a:alpha val="43137"/>
                      </a:srgbClr>
                    </a:outerShdw>
                  </a:effectLst>
                  <a:cs typeface="Arial" charset="0"/>
                </a:rPr>
                <a:t>test plan </a:t>
              </a:r>
              <a:r>
                <a:rPr lang="en-GB" sz="1400" kern="0" dirty="0">
                  <a:solidFill>
                    <a:srgbClr val="FFFFFF"/>
                  </a:solidFill>
                  <a:effectLst>
                    <a:outerShdw blurRad="38100" dist="38100" dir="2700000" algn="tl">
                      <a:srgbClr val="000000">
                        <a:alpha val="43137"/>
                      </a:srgbClr>
                    </a:outerShdw>
                  </a:effectLst>
                  <a:cs typeface="Arial" charset="0"/>
                </a:rPr>
                <a:t>is reported live</a:t>
              </a:r>
            </a:p>
          </p:txBody>
        </p:sp>
      </p:grpSp>
    </p:spTree>
    <p:extLst>
      <p:ext uri="{BB962C8B-B14F-4D97-AF65-F5344CB8AC3E}">
        <p14:creationId xmlns:p14="http://schemas.microsoft.com/office/powerpoint/2010/main" val="144900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8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70</a:t>
            </a:fld>
            <a:endParaRPr lang="en-IN" dirty="0"/>
          </a:p>
        </p:txBody>
      </p:sp>
    </p:spTree>
    <p:extLst>
      <p:ext uri="{BB962C8B-B14F-4D97-AF65-F5344CB8AC3E}">
        <p14:creationId xmlns:p14="http://schemas.microsoft.com/office/powerpoint/2010/main" val="3147071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71</a:t>
            </a:fld>
            <a:endParaRPr lang="en-IN" dirty="0"/>
          </a:p>
        </p:txBody>
      </p:sp>
      <p:sp>
        <p:nvSpPr>
          <p:cNvPr id="5" name="Content Placeholder 2"/>
          <p:cNvSpPr>
            <a:spLocks noGrp="1"/>
          </p:cNvSpPr>
          <p:nvPr>
            <p:ph idx="1"/>
          </p:nvPr>
        </p:nvSpPr>
        <p:spPr>
          <a:xfrm>
            <a:off x="203200" y="533401"/>
            <a:ext cx="11684000" cy="5824539"/>
          </a:xfrm>
        </p:spPr>
        <p:txBody>
          <a:bodyPr/>
          <a:lstStyle/>
          <a:p>
            <a:endParaRPr lang="en-GB" dirty="0"/>
          </a:p>
          <a:p>
            <a:endParaRPr lang="en-GB" dirty="0"/>
          </a:p>
          <a:p>
            <a:endParaRPr lang="en-GB" dirty="0"/>
          </a:p>
          <a:p>
            <a:pPr marL="0" indent="0">
              <a:buNone/>
            </a:pPr>
            <a:r>
              <a:rPr lang="en-GB" sz="3600" b="1" dirty="0"/>
              <a:t>Unit 9 </a:t>
            </a:r>
            <a:r>
              <a:rPr lang="en-GB" sz="3600" dirty="0"/>
              <a:t>- RTC Work Items</a:t>
            </a:r>
          </a:p>
        </p:txBody>
      </p:sp>
    </p:spTree>
    <p:extLst>
      <p:ext uri="{BB962C8B-B14F-4D97-AF65-F5344CB8AC3E}">
        <p14:creationId xmlns:p14="http://schemas.microsoft.com/office/powerpoint/2010/main" val="3785283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4"/>
          <p:cNvSpPr>
            <a:spLocks noChangeArrowheads="1"/>
          </p:cNvSpPr>
          <p:nvPr/>
        </p:nvSpPr>
        <p:spPr bwMode="auto">
          <a:xfrm>
            <a:off x="1614994" y="2546486"/>
            <a:ext cx="2880320" cy="534986"/>
          </a:xfrm>
          <a:prstGeom prst="rect">
            <a:avLst/>
          </a:prstGeom>
          <a:solidFill>
            <a:schemeClr val="accent6">
              <a:lumMod val="75000"/>
            </a:schemeClr>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Requirement Task</a:t>
            </a:r>
          </a:p>
        </p:txBody>
      </p:sp>
      <p:sp>
        <p:nvSpPr>
          <p:cNvPr id="26" name="Flowchart: Decision 25"/>
          <p:cNvSpPr/>
          <p:nvPr/>
        </p:nvSpPr>
        <p:spPr bwMode="auto">
          <a:xfrm>
            <a:off x="1506982" y="2215369"/>
            <a:ext cx="216024" cy="288032"/>
          </a:xfrm>
          <a:prstGeom prst="flowChartDecision">
            <a:avLst/>
          </a:prstGeom>
          <a:solidFill>
            <a:srgbClr val="0000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Arial" charset="0"/>
            </a:endParaRPr>
          </a:p>
        </p:txBody>
      </p:sp>
      <p:sp>
        <p:nvSpPr>
          <p:cNvPr id="27" name="Flowchart: Decision 26"/>
          <p:cNvSpPr/>
          <p:nvPr/>
        </p:nvSpPr>
        <p:spPr bwMode="auto">
          <a:xfrm>
            <a:off x="2947142" y="2215369"/>
            <a:ext cx="216024" cy="288032"/>
          </a:xfrm>
          <a:prstGeom prst="flowChartDecision">
            <a:avLst/>
          </a:prstGeom>
          <a:solidFill>
            <a:srgbClr val="0000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Arial" charset="0"/>
            </a:endParaRPr>
          </a:p>
        </p:txBody>
      </p:sp>
      <p:sp>
        <p:nvSpPr>
          <p:cNvPr id="28" name="Flowchart: Decision 27"/>
          <p:cNvSpPr/>
          <p:nvPr/>
        </p:nvSpPr>
        <p:spPr bwMode="auto">
          <a:xfrm>
            <a:off x="4387302" y="2215369"/>
            <a:ext cx="216024" cy="288032"/>
          </a:xfrm>
          <a:prstGeom prst="flowChartDecision">
            <a:avLst/>
          </a:prstGeom>
          <a:solidFill>
            <a:srgbClr val="000000"/>
          </a:solid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Arial" charset="0"/>
            </a:endParaRPr>
          </a:p>
        </p:txBody>
      </p:sp>
      <p:sp>
        <p:nvSpPr>
          <p:cNvPr id="29" name="TextBox 28"/>
          <p:cNvSpPr txBox="1"/>
          <p:nvPr/>
        </p:nvSpPr>
        <p:spPr>
          <a:xfrm>
            <a:off x="4078632" y="1404973"/>
            <a:ext cx="992579" cy="430887"/>
          </a:xfrm>
          <a:prstGeom prst="rect">
            <a:avLst/>
          </a:prstGeom>
          <a:noFill/>
        </p:spPr>
        <p:txBody>
          <a:bodyPr wrap="none" rtlCol="0">
            <a:spAutoFit/>
          </a:bodyPr>
          <a:lstStyle/>
          <a:p>
            <a:pPr fontAlgn="base">
              <a:spcBef>
                <a:spcPct val="0"/>
              </a:spcBef>
              <a:spcAft>
                <a:spcPct val="0"/>
              </a:spcAft>
            </a:pPr>
            <a:r>
              <a:rPr lang="en-GB" sz="1100" dirty="0">
                <a:solidFill>
                  <a:srgbClr val="000000"/>
                </a:solidFill>
                <a:cs typeface="Arial" charset="0"/>
              </a:rPr>
              <a:t>Validate </a:t>
            </a:r>
          </a:p>
          <a:p>
            <a:pPr fontAlgn="base">
              <a:spcBef>
                <a:spcPct val="0"/>
              </a:spcBef>
              <a:spcAft>
                <a:spcPct val="0"/>
              </a:spcAft>
            </a:pPr>
            <a:r>
              <a:rPr lang="en-GB" sz="1100" dirty="0">
                <a:solidFill>
                  <a:srgbClr val="000000"/>
                </a:solidFill>
                <a:cs typeface="Arial" charset="0"/>
              </a:rPr>
              <a:t>Requirement</a:t>
            </a:r>
          </a:p>
        </p:txBody>
      </p:sp>
      <p:sp>
        <p:nvSpPr>
          <p:cNvPr id="30" name="TextBox 29"/>
          <p:cNvSpPr txBox="1"/>
          <p:nvPr/>
        </p:nvSpPr>
        <p:spPr>
          <a:xfrm>
            <a:off x="1209269" y="1404973"/>
            <a:ext cx="992579" cy="430887"/>
          </a:xfrm>
          <a:prstGeom prst="rect">
            <a:avLst/>
          </a:prstGeom>
          <a:noFill/>
        </p:spPr>
        <p:txBody>
          <a:bodyPr wrap="none" rtlCol="0">
            <a:spAutoFit/>
          </a:bodyPr>
          <a:lstStyle/>
          <a:p>
            <a:pPr fontAlgn="base">
              <a:spcBef>
                <a:spcPct val="0"/>
              </a:spcBef>
              <a:spcAft>
                <a:spcPct val="0"/>
              </a:spcAft>
            </a:pPr>
            <a:r>
              <a:rPr lang="en-GB" sz="1100" dirty="0">
                <a:solidFill>
                  <a:srgbClr val="000000"/>
                </a:solidFill>
                <a:cs typeface="Arial" charset="0"/>
              </a:rPr>
              <a:t>Plan </a:t>
            </a:r>
          </a:p>
          <a:p>
            <a:pPr fontAlgn="base">
              <a:spcBef>
                <a:spcPct val="0"/>
              </a:spcBef>
              <a:spcAft>
                <a:spcPct val="0"/>
              </a:spcAft>
            </a:pPr>
            <a:r>
              <a:rPr lang="en-GB" sz="1100" dirty="0">
                <a:solidFill>
                  <a:srgbClr val="000000"/>
                </a:solidFill>
                <a:cs typeface="Arial" charset="0"/>
              </a:rPr>
              <a:t>Requirement</a:t>
            </a:r>
          </a:p>
        </p:txBody>
      </p:sp>
      <p:sp>
        <p:nvSpPr>
          <p:cNvPr id="31" name="TextBox 30"/>
          <p:cNvSpPr txBox="1"/>
          <p:nvPr/>
        </p:nvSpPr>
        <p:spPr>
          <a:xfrm>
            <a:off x="642885" y="2194241"/>
            <a:ext cx="864096" cy="369332"/>
          </a:xfrm>
          <a:prstGeom prst="rect">
            <a:avLst/>
          </a:prstGeom>
          <a:noFill/>
        </p:spPr>
        <p:txBody>
          <a:bodyPr wrap="square" rtlCol="0">
            <a:spAutoFit/>
          </a:bodyPr>
          <a:lstStyle/>
          <a:p>
            <a:pPr algn="r" fontAlgn="base">
              <a:spcBef>
                <a:spcPct val="0"/>
              </a:spcBef>
              <a:spcAft>
                <a:spcPct val="0"/>
              </a:spcAft>
            </a:pPr>
            <a:r>
              <a:rPr lang="en-GB" sz="900" dirty="0">
                <a:solidFill>
                  <a:srgbClr val="000000"/>
                </a:solidFill>
                <a:cs typeface="Arial" charset="0"/>
              </a:rPr>
              <a:t>Programme Milestones</a:t>
            </a:r>
          </a:p>
        </p:txBody>
      </p:sp>
      <p:sp>
        <p:nvSpPr>
          <p:cNvPr id="37" name="Rectangle 4"/>
          <p:cNvSpPr>
            <a:spLocks noChangeArrowheads="1"/>
          </p:cNvSpPr>
          <p:nvPr/>
        </p:nvSpPr>
        <p:spPr bwMode="auto">
          <a:xfrm>
            <a:off x="1601895" y="3216257"/>
            <a:ext cx="1437634" cy="534986"/>
          </a:xfrm>
          <a:prstGeom prst="rect">
            <a:avLst/>
          </a:prstGeom>
          <a:solidFill>
            <a:srgbClr val="0070C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Test Task A</a:t>
            </a:r>
          </a:p>
        </p:txBody>
      </p:sp>
      <p:sp>
        <p:nvSpPr>
          <p:cNvPr id="38" name="Rectangle 4"/>
          <p:cNvSpPr>
            <a:spLocks noChangeArrowheads="1"/>
          </p:cNvSpPr>
          <p:nvPr/>
        </p:nvSpPr>
        <p:spPr bwMode="auto">
          <a:xfrm>
            <a:off x="1596841" y="3563410"/>
            <a:ext cx="1442687" cy="300919"/>
          </a:xfrm>
          <a:prstGeom prst="rec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Test Case</a:t>
            </a:r>
          </a:p>
        </p:txBody>
      </p:sp>
      <p:sp>
        <p:nvSpPr>
          <p:cNvPr id="39" name="Rectangle 4"/>
          <p:cNvSpPr>
            <a:spLocks noChangeArrowheads="1"/>
          </p:cNvSpPr>
          <p:nvPr/>
        </p:nvSpPr>
        <p:spPr bwMode="auto">
          <a:xfrm>
            <a:off x="1607180" y="3985252"/>
            <a:ext cx="1437634" cy="534986"/>
          </a:xfrm>
          <a:prstGeom prst="rect">
            <a:avLst/>
          </a:prstGeom>
          <a:solidFill>
            <a:srgbClr val="0070C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Test Task B</a:t>
            </a:r>
          </a:p>
        </p:txBody>
      </p:sp>
      <p:sp>
        <p:nvSpPr>
          <p:cNvPr id="40" name="Rectangle 4"/>
          <p:cNvSpPr>
            <a:spLocks noChangeArrowheads="1"/>
          </p:cNvSpPr>
          <p:nvPr/>
        </p:nvSpPr>
        <p:spPr bwMode="auto">
          <a:xfrm>
            <a:off x="1602126" y="4332405"/>
            <a:ext cx="1442687" cy="300919"/>
          </a:xfrm>
          <a:prstGeom prst="rec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Test Case</a:t>
            </a:r>
          </a:p>
        </p:txBody>
      </p:sp>
      <p:sp>
        <p:nvSpPr>
          <p:cNvPr id="41" name="Rectangle 4"/>
          <p:cNvSpPr>
            <a:spLocks noChangeArrowheads="1"/>
          </p:cNvSpPr>
          <p:nvPr/>
        </p:nvSpPr>
        <p:spPr bwMode="auto">
          <a:xfrm>
            <a:off x="3039528" y="3216256"/>
            <a:ext cx="1455785" cy="513287"/>
          </a:xfrm>
          <a:prstGeom prst="rect">
            <a:avLst/>
          </a:prstGeom>
          <a:solidFill>
            <a:srgbClr val="0070C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Test Task C</a:t>
            </a:r>
          </a:p>
        </p:txBody>
      </p:sp>
      <p:sp>
        <p:nvSpPr>
          <p:cNvPr id="42" name="Rectangle 4"/>
          <p:cNvSpPr>
            <a:spLocks noChangeArrowheads="1"/>
          </p:cNvSpPr>
          <p:nvPr/>
        </p:nvSpPr>
        <p:spPr bwMode="auto">
          <a:xfrm>
            <a:off x="3044583" y="3563409"/>
            <a:ext cx="1450730" cy="300919"/>
          </a:xfrm>
          <a:prstGeom prst="rec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Test Case</a:t>
            </a:r>
          </a:p>
        </p:txBody>
      </p:sp>
      <p:sp>
        <p:nvSpPr>
          <p:cNvPr id="43" name="Right Arrow 42"/>
          <p:cNvSpPr/>
          <p:nvPr/>
        </p:nvSpPr>
        <p:spPr bwMode="auto">
          <a:xfrm>
            <a:off x="2222229" y="1424507"/>
            <a:ext cx="1757304" cy="410506"/>
          </a:xfrm>
          <a:prstGeom prst="rightArrow">
            <a:avLst/>
          </a:prstGeom>
          <a:solidFill>
            <a:srgbClr val="848688">
              <a:lumMod val="20000"/>
              <a:lumOff val="80000"/>
            </a:srgbClr>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endParaRPr>
          </a:p>
        </p:txBody>
      </p:sp>
      <p:cxnSp>
        <p:nvCxnSpPr>
          <p:cNvPr id="46" name="Elbow Connector 45"/>
          <p:cNvCxnSpPr>
            <a:stCxn id="25" idx="1"/>
            <a:endCxn id="39" idx="1"/>
          </p:cNvCxnSpPr>
          <p:nvPr/>
        </p:nvCxnSpPr>
        <p:spPr bwMode="auto">
          <a:xfrm rot="10800000" flipV="1">
            <a:off x="1607180" y="2813979"/>
            <a:ext cx="7814" cy="1438766"/>
          </a:xfrm>
          <a:prstGeom prst="bentConnector3">
            <a:avLst>
              <a:gd name="adj1" fmla="val 3025518"/>
            </a:avLst>
          </a:prstGeom>
          <a:noFill/>
          <a:ln w="9525" cap="flat" cmpd="sng" algn="ctr">
            <a:solidFill>
              <a:srgbClr val="848688">
                <a:lumMod val="60000"/>
                <a:lumOff val="40000"/>
              </a:srgbClr>
            </a:solidFill>
            <a:prstDash val="sysDash"/>
            <a:round/>
            <a:headEnd type="none" w="med" len="med"/>
            <a:tailEnd type="arrow" w="med" len="med"/>
          </a:ln>
          <a:effectLst/>
        </p:spPr>
      </p:cxnSp>
      <p:cxnSp>
        <p:nvCxnSpPr>
          <p:cNvPr id="47" name="Elbow Connector 46"/>
          <p:cNvCxnSpPr>
            <a:stCxn id="25" idx="1"/>
            <a:endCxn id="37" idx="1"/>
          </p:cNvCxnSpPr>
          <p:nvPr/>
        </p:nvCxnSpPr>
        <p:spPr bwMode="auto">
          <a:xfrm rot="10800000" flipV="1">
            <a:off x="1601896" y="2813978"/>
            <a:ext cx="13099" cy="669771"/>
          </a:xfrm>
          <a:prstGeom prst="bentConnector3">
            <a:avLst>
              <a:gd name="adj1" fmla="val 1845171"/>
            </a:avLst>
          </a:prstGeom>
          <a:noFill/>
          <a:ln w="9525" cap="flat" cmpd="sng" algn="ctr">
            <a:solidFill>
              <a:srgbClr val="848688">
                <a:lumMod val="60000"/>
                <a:lumOff val="40000"/>
              </a:srgbClr>
            </a:solidFill>
            <a:prstDash val="sysDash"/>
            <a:round/>
            <a:headEnd type="none" w="med" len="med"/>
            <a:tailEnd type="arrow" w="med" len="med"/>
          </a:ln>
          <a:effectLst/>
        </p:spPr>
      </p:cxnSp>
      <p:sp>
        <p:nvSpPr>
          <p:cNvPr id="48" name="Title 1"/>
          <p:cNvSpPr txBox="1">
            <a:spLocks/>
          </p:cNvSpPr>
          <p:nvPr/>
        </p:nvSpPr>
        <p:spPr>
          <a:xfrm>
            <a:off x="0" y="0"/>
            <a:ext cx="9956800" cy="368300"/>
          </a:xfrm>
          <a:prstGeom prst="rect">
            <a:avLst/>
          </a:prstGeom>
        </p:spPr>
        <p:txBody>
          <a:bodyPr/>
          <a:lstStyle>
            <a:lvl1pPr algn="l" rtl="0" eaLnBrk="0" fontAlgn="base" hangingPunct="0">
              <a:spcBef>
                <a:spcPct val="0"/>
              </a:spcBef>
              <a:spcAft>
                <a:spcPct val="0"/>
              </a:spcAft>
              <a:defRPr sz="2000" b="1" kern="1200">
                <a:solidFill>
                  <a:schemeClr val="tx1"/>
                </a:solidFill>
                <a:latin typeface="Calibri" panose="020F0502020204030204" pitchFamily="34" charset="0"/>
                <a:ea typeface="+mj-ea"/>
                <a:cs typeface="+mj-cs"/>
              </a:defRPr>
            </a:lvl1pPr>
            <a:lvl2pPr algn="ctr" rtl="0" eaLnBrk="0" fontAlgn="base" hangingPunct="0">
              <a:spcBef>
                <a:spcPct val="0"/>
              </a:spcBef>
              <a:spcAft>
                <a:spcPct val="0"/>
              </a:spcAft>
              <a:defRPr sz="2000" b="1">
                <a:solidFill>
                  <a:schemeClr val="tx1"/>
                </a:solidFill>
                <a:latin typeface="Arial" charset="0"/>
              </a:defRPr>
            </a:lvl2pPr>
            <a:lvl3pPr algn="ctr" rtl="0" eaLnBrk="0" fontAlgn="base" hangingPunct="0">
              <a:spcBef>
                <a:spcPct val="0"/>
              </a:spcBef>
              <a:spcAft>
                <a:spcPct val="0"/>
              </a:spcAft>
              <a:defRPr sz="2000" b="1">
                <a:solidFill>
                  <a:schemeClr val="tx1"/>
                </a:solidFill>
                <a:latin typeface="Arial" charset="0"/>
              </a:defRPr>
            </a:lvl3pPr>
            <a:lvl4pPr algn="ctr" rtl="0" eaLnBrk="0" fontAlgn="base" hangingPunct="0">
              <a:spcBef>
                <a:spcPct val="0"/>
              </a:spcBef>
              <a:spcAft>
                <a:spcPct val="0"/>
              </a:spcAft>
              <a:defRPr sz="2000" b="1">
                <a:solidFill>
                  <a:schemeClr val="tx1"/>
                </a:solidFill>
                <a:latin typeface="Arial" charset="0"/>
              </a:defRPr>
            </a:lvl4pPr>
            <a:lvl5pPr algn="ctr" rtl="0" eaLnBrk="0" fontAlgn="base" hangingPunct="0">
              <a:spcBef>
                <a:spcPct val="0"/>
              </a:spcBef>
              <a:spcAft>
                <a:spcPct val="0"/>
              </a:spcAft>
              <a:defRPr sz="2000" b="1">
                <a:solidFill>
                  <a:schemeClr val="tx1"/>
                </a:solidFill>
                <a:latin typeface="Arial" charset="0"/>
              </a:defRPr>
            </a:lvl5pPr>
            <a:lvl6pPr marL="457200" algn="ctr" rtl="0" fontAlgn="base">
              <a:spcBef>
                <a:spcPct val="0"/>
              </a:spcBef>
              <a:spcAft>
                <a:spcPct val="0"/>
              </a:spcAft>
              <a:defRPr sz="2000" b="1">
                <a:solidFill>
                  <a:schemeClr val="tx1"/>
                </a:solidFill>
                <a:latin typeface="Arial" charset="0"/>
              </a:defRPr>
            </a:lvl6pPr>
            <a:lvl7pPr marL="914400" algn="ctr" rtl="0" fontAlgn="base">
              <a:spcBef>
                <a:spcPct val="0"/>
              </a:spcBef>
              <a:spcAft>
                <a:spcPct val="0"/>
              </a:spcAft>
              <a:defRPr sz="2000" b="1">
                <a:solidFill>
                  <a:schemeClr val="tx1"/>
                </a:solidFill>
                <a:latin typeface="Arial" charset="0"/>
              </a:defRPr>
            </a:lvl7pPr>
            <a:lvl8pPr marL="1371600" algn="ctr" rtl="0" fontAlgn="base">
              <a:spcBef>
                <a:spcPct val="0"/>
              </a:spcBef>
              <a:spcAft>
                <a:spcPct val="0"/>
              </a:spcAft>
              <a:defRPr sz="2000" b="1">
                <a:solidFill>
                  <a:schemeClr val="tx1"/>
                </a:solidFill>
                <a:latin typeface="Arial" charset="0"/>
              </a:defRPr>
            </a:lvl8pPr>
            <a:lvl9pPr marL="1828800" algn="ctr" rtl="0" fontAlgn="base">
              <a:spcBef>
                <a:spcPct val="0"/>
              </a:spcBef>
              <a:spcAft>
                <a:spcPct val="0"/>
              </a:spcAft>
              <a:defRPr sz="2000" b="1">
                <a:solidFill>
                  <a:schemeClr val="tx1"/>
                </a:solidFill>
                <a:latin typeface="Arial" charset="0"/>
              </a:defRPr>
            </a:lvl9pPr>
          </a:lstStyle>
          <a:p>
            <a:r>
              <a:rPr lang="en-GB" dirty="0"/>
              <a:t>Work Items</a:t>
            </a:r>
          </a:p>
        </p:txBody>
      </p:sp>
      <p:sp>
        <p:nvSpPr>
          <p:cNvPr id="49" name="Content Placeholder 2"/>
          <p:cNvSpPr txBox="1">
            <a:spLocks/>
          </p:cNvSpPr>
          <p:nvPr/>
        </p:nvSpPr>
        <p:spPr>
          <a:xfrm>
            <a:off x="203200" y="533401"/>
            <a:ext cx="9502660" cy="5824539"/>
          </a:xfrm>
          <a:prstGeom prst="rect">
            <a:avLst/>
          </a:prstGeom>
        </p:spPr>
        <p:txBody>
          <a:bodyPr/>
          <a:lstStyle>
            <a:lvl1pPr marL="342900" indent="-342900" algn="l" rtl="0" eaLnBrk="0" fontAlgn="base"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RMDV</a:t>
            </a:r>
            <a:r>
              <a:rPr lang="en-GB" sz="1600" baseline="30000" dirty="0"/>
              <a:t>2</a:t>
            </a:r>
            <a:r>
              <a:rPr lang="en-GB" sz="1600" dirty="0"/>
              <a:t> uses work items (tasks) to manage the progression of testing throughout the vehicle programme</a:t>
            </a:r>
          </a:p>
          <a:p>
            <a:pPr lvl="1"/>
            <a:r>
              <a:rPr lang="en-GB" sz="1600" dirty="0"/>
              <a:t>There are three major work items: Requirement Task, Requirement Carryover Task, and Test Task</a:t>
            </a:r>
          </a:p>
        </p:txBody>
      </p:sp>
      <p:grpSp>
        <p:nvGrpSpPr>
          <p:cNvPr id="51" name="Group 50"/>
          <p:cNvGrpSpPr/>
          <p:nvPr/>
        </p:nvGrpSpPr>
        <p:grpSpPr>
          <a:xfrm>
            <a:off x="1609216" y="1495670"/>
            <a:ext cx="9495340" cy="1596433"/>
            <a:chOff x="-4153458" y="1682351"/>
            <a:chExt cx="9518388" cy="1596433"/>
          </a:xfrm>
        </p:grpSpPr>
        <p:sp>
          <p:nvSpPr>
            <p:cNvPr id="52" name="Rectangle 4"/>
            <p:cNvSpPr>
              <a:spLocks noChangeArrowheads="1"/>
            </p:cNvSpPr>
            <p:nvPr/>
          </p:nvSpPr>
          <p:spPr bwMode="auto">
            <a:xfrm>
              <a:off x="-4153458" y="2722100"/>
              <a:ext cx="2893103" cy="556684"/>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53" name="Rectangle 4"/>
            <p:cNvSpPr>
              <a:spLocks noChangeArrowheads="1"/>
            </p:cNvSpPr>
            <p:nvPr/>
          </p:nvSpPr>
          <p:spPr bwMode="auto">
            <a:xfrm>
              <a:off x="734878" y="1682351"/>
              <a:ext cx="4630052" cy="1439398"/>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The</a:t>
              </a:r>
              <a:r>
                <a:rPr lang="en-GB" sz="1400" b="1" kern="0" dirty="0">
                  <a:solidFill>
                    <a:srgbClr val="FFFFFF"/>
                  </a:solidFill>
                  <a:effectLst>
                    <a:outerShdw blurRad="38100" dist="38100" dir="2700000" algn="tl">
                      <a:srgbClr val="000000">
                        <a:alpha val="43137"/>
                      </a:srgbClr>
                    </a:outerShdw>
                  </a:effectLst>
                  <a:cs typeface="Arial" charset="0"/>
                </a:rPr>
                <a:t> Requirement Task </a:t>
              </a:r>
              <a:r>
                <a:rPr lang="en-GB" sz="1400" kern="0" dirty="0">
                  <a:solidFill>
                    <a:srgbClr val="FFFFFF"/>
                  </a:solidFill>
                  <a:effectLst>
                    <a:outerShdw blurRad="38100" dist="38100" dir="2700000" algn="tl">
                      <a:srgbClr val="000000">
                        <a:alpha val="43137"/>
                      </a:srgbClr>
                    </a:outerShdw>
                  </a:effectLst>
                  <a:cs typeface="Arial" charset="0"/>
                </a:rPr>
                <a:t>is used to track, manage and sign-off validated requirements for all specified variants</a:t>
              </a:r>
            </a:p>
            <a:p>
              <a:pPr marL="285750"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The requirement task is created when the DOORS module is synchronised with RTC.</a:t>
              </a:r>
            </a:p>
            <a:p>
              <a:pPr marL="285750"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The requirement task will have test task children</a:t>
              </a:r>
            </a:p>
            <a:p>
              <a:pPr marL="285750" indent="-285750" fontAlgn="base">
                <a:spcBef>
                  <a:spcPct val="0"/>
                </a:spcBef>
                <a:spcAft>
                  <a:spcPct val="0"/>
                </a:spcAft>
                <a:buFont typeface="Arial" panose="020B0604020202020204" pitchFamily="34" charset="0"/>
                <a:buChar char="•"/>
                <a:defRPr/>
              </a:pPr>
              <a:endParaRPr lang="en-GB" sz="1400" kern="0" dirty="0">
                <a:solidFill>
                  <a:srgbClr val="FFFFFF"/>
                </a:solidFill>
                <a:effectLst>
                  <a:outerShdw blurRad="38100" dist="38100" dir="2700000" algn="tl">
                    <a:srgbClr val="000000">
                      <a:alpha val="43137"/>
                    </a:srgbClr>
                  </a:outerShdw>
                </a:effectLst>
                <a:cs typeface="Arial" charset="0"/>
              </a:endParaRPr>
            </a:p>
          </p:txBody>
        </p:sp>
        <p:cxnSp>
          <p:nvCxnSpPr>
            <p:cNvPr id="54" name="Elbow Connector 53"/>
            <p:cNvCxnSpPr>
              <a:stCxn id="25" idx="3"/>
              <a:endCxn id="53" idx="1"/>
            </p:cNvCxnSpPr>
            <p:nvPr/>
          </p:nvCxnSpPr>
          <p:spPr>
            <a:xfrm flipV="1">
              <a:off x="-1260355" y="2402050"/>
              <a:ext cx="1995232" cy="598610"/>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3049867" y="3144629"/>
            <a:ext cx="8049634" cy="1439398"/>
            <a:chOff x="-2715102" y="1441129"/>
            <a:chExt cx="8069173" cy="1439398"/>
          </a:xfrm>
        </p:grpSpPr>
        <p:sp>
          <p:nvSpPr>
            <p:cNvPr id="56" name="Rectangle 4"/>
            <p:cNvSpPr>
              <a:spLocks noChangeArrowheads="1"/>
            </p:cNvSpPr>
            <p:nvPr/>
          </p:nvSpPr>
          <p:spPr bwMode="auto">
            <a:xfrm>
              <a:off x="-2715102" y="1519600"/>
              <a:ext cx="1448955" cy="64906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57" name="Rectangle 4"/>
            <p:cNvSpPr>
              <a:spLocks noChangeArrowheads="1"/>
            </p:cNvSpPr>
            <p:nvPr/>
          </p:nvSpPr>
          <p:spPr bwMode="auto">
            <a:xfrm>
              <a:off x="729086" y="1441129"/>
              <a:ext cx="4624985" cy="1439398"/>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indent="-285750" fontAlgn="base">
                <a:spcBef>
                  <a:spcPct val="0"/>
                </a:spcBef>
                <a:spcAft>
                  <a:spcPct val="0"/>
                </a:spcAft>
                <a:buFont typeface="Arial" panose="020B0604020202020204" pitchFamily="34" charset="0"/>
                <a:buChar char="•"/>
                <a:defRPr/>
              </a:pPr>
              <a:r>
                <a:rPr lang="en-GB" sz="1400" b="1" kern="0" dirty="0">
                  <a:solidFill>
                    <a:srgbClr val="FFFFFF"/>
                  </a:solidFill>
                  <a:effectLst>
                    <a:outerShdw blurRad="38100" dist="38100" dir="2700000" algn="tl">
                      <a:srgbClr val="000000">
                        <a:alpha val="43137"/>
                      </a:srgbClr>
                    </a:outerShdw>
                  </a:effectLst>
                  <a:cs typeface="Arial" charset="0"/>
                </a:rPr>
                <a:t>Test Tasks </a:t>
              </a:r>
              <a:r>
                <a:rPr lang="en-GB" sz="1400" kern="0" dirty="0">
                  <a:solidFill>
                    <a:srgbClr val="FFFFFF"/>
                  </a:solidFill>
                  <a:effectLst>
                    <a:outerShdw blurRad="38100" dist="38100" dir="2700000" algn="tl">
                      <a:srgbClr val="000000">
                        <a:alpha val="43137"/>
                      </a:srgbClr>
                    </a:outerShdw>
                  </a:effectLst>
                  <a:cs typeface="Arial" charset="0"/>
                </a:rPr>
                <a:t>are used to plan, manage and assess individual tests. They are associated to a parent requirement task and linked to test cases </a:t>
              </a:r>
            </a:p>
            <a:p>
              <a:pPr marL="285750"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Test tasks are created when the requirement task’s sign-off gateway is planned.</a:t>
              </a:r>
            </a:p>
          </p:txBody>
        </p:sp>
        <p:cxnSp>
          <p:nvCxnSpPr>
            <p:cNvPr id="58" name="Elbow Connector 57"/>
            <p:cNvCxnSpPr>
              <a:stCxn id="56" idx="3"/>
              <a:endCxn id="57" idx="1"/>
            </p:cNvCxnSpPr>
            <p:nvPr/>
          </p:nvCxnSpPr>
          <p:spPr>
            <a:xfrm>
              <a:off x="-1266147" y="1844133"/>
              <a:ext cx="1995233" cy="316695"/>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60" name="Rectangle 4"/>
          <p:cNvSpPr>
            <a:spLocks noChangeArrowheads="1"/>
          </p:cNvSpPr>
          <p:nvPr/>
        </p:nvSpPr>
        <p:spPr bwMode="auto">
          <a:xfrm>
            <a:off x="1596841" y="4938038"/>
            <a:ext cx="2880320" cy="534986"/>
          </a:xfrm>
          <a:prstGeom prst="rect">
            <a:avLst/>
          </a:prstGeom>
          <a:solidFill>
            <a:schemeClr val="accent2">
              <a:lumMod val="75000"/>
            </a:schemeClr>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Requirement Carryover</a:t>
            </a:r>
            <a:r>
              <a:rPr kumimoji="0" lang="en-GB" sz="1400" b="1" i="0" u="none" strike="noStrike" kern="0" cap="none" spc="0" normalizeH="0" noProof="0" dirty="0">
                <a:ln>
                  <a:noFill/>
                </a:ln>
                <a:solidFill>
                  <a:srgbClr val="FFFFFF"/>
                </a:solidFill>
                <a:effectLst>
                  <a:outerShdw blurRad="38100" dist="38100" dir="2700000" algn="tl">
                    <a:srgbClr val="000000">
                      <a:alpha val="43137"/>
                    </a:srgbClr>
                  </a:outerShdw>
                </a:effectLst>
                <a:uLnTx/>
                <a:uFillTx/>
                <a:cs typeface="Arial" charset="0"/>
              </a:rPr>
              <a:t> </a:t>
            </a:r>
            <a:r>
              <a:rPr kumimoji="0" lang="en-GB"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Arial" charset="0"/>
              </a:rPr>
              <a:t>Task</a:t>
            </a:r>
          </a:p>
        </p:txBody>
      </p:sp>
      <p:grpSp>
        <p:nvGrpSpPr>
          <p:cNvPr id="16" name="Group 15"/>
          <p:cNvGrpSpPr/>
          <p:nvPr/>
        </p:nvGrpSpPr>
        <p:grpSpPr>
          <a:xfrm>
            <a:off x="1591063" y="4804605"/>
            <a:ext cx="9502660" cy="1439398"/>
            <a:chOff x="1591063" y="4892741"/>
            <a:chExt cx="9502660" cy="1439398"/>
          </a:xfrm>
        </p:grpSpPr>
        <p:sp>
          <p:nvSpPr>
            <p:cNvPr id="59" name="Rectangle 4"/>
            <p:cNvSpPr>
              <a:spLocks noChangeArrowheads="1"/>
            </p:cNvSpPr>
            <p:nvPr/>
          </p:nvSpPr>
          <p:spPr bwMode="auto">
            <a:xfrm>
              <a:off x="6494540" y="4892741"/>
              <a:ext cx="4599183" cy="1439398"/>
            </a:xfrm>
            <a:prstGeom prst="rect">
              <a:avLst/>
            </a:prstGeom>
            <a:solidFill>
              <a:schemeClr val="accent2">
                <a:lumMod val="75000"/>
              </a:schemeClr>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The </a:t>
              </a:r>
              <a:r>
                <a:rPr lang="en-GB" sz="1400" b="1" kern="0" dirty="0">
                  <a:solidFill>
                    <a:srgbClr val="FFFFFF"/>
                  </a:solidFill>
                  <a:effectLst>
                    <a:outerShdw blurRad="38100" dist="38100" dir="2700000" algn="tl">
                      <a:srgbClr val="000000">
                        <a:alpha val="43137"/>
                      </a:srgbClr>
                    </a:outerShdw>
                  </a:effectLst>
                  <a:cs typeface="Arial" charset="0"/>
                </a:rPr>
                <a:t>Requirement Carryover Task </a:t>
              </a:r>
              <a:r>
                <a:rPr lang="en-GB" sz="1400" kern="0" dirty="0">
                  <a:solidFill>
                    <a:srgbClr val="FFFFFF"/>
                  </a:solidFill>
                  <a:effectLst>
                    <a:outerShdw blurRad="38100" dist="38100" dir="2700000" algn="tl">
                      <a:srgbClr val="000000">
                        <a:alpha val="43137"/>
                      </a:srgbClr>
                    </a:outerShdw>
                  </a:effectLst>
                  <a:cs typeface="Arial" charset="0"/>
                </a:rPr>
                <a:t>is a variation of the requirement task</a:t>
              </a:r>
              <a:r>
                <a:rPr lang="en-GB" sz="1400" kern="0" dirty="0">
                  <a:solidFill>
                    <a:schemeClr val="bg1"/>
                  </a:solidFill>
                  <a:cs typeface="Arial" charset="0"/>
                </a:rPr>
                <a:t>.</a:t>
              </a:r>
              <a:r>
                <a:rPr lang="en-GB" sz="1400" kern="0" dirty="0">
                  <a:solidFill>
                    <a:schemeClr val="bg1"/>
                  </a:solidFill>
                  <a:effectLst>
                    <a:outerShdw blurRad="38100" dist="38100" dir="2700000" algn="tl">
                      <a:srgbClr val="000000">
                        <a:alpha val="43137"/>
                      </a:srgbClr>
                    </a:outerShdw>
                  </a:effectLst>
                  <a:cs typeface="Arial" charset="0"/>
                </a:rPr>
                <a:t> </a:t>
              </a:r>
            </a:p>
            <a:p>
              <a:pPr marL="285750" indent="-285750" fontAlgn="base">
                <a:spcBef>
                  <a:spcPct val="0"/>
                </a:spcBef>
                <a:spcAft>
                  <a:spcPct val="0"/>
                </a:spcAft>
                <a:buFont typeface="Arial" panose="020B0604020202020204" pitchFamily="34" charset="0"/>
                <a:buChar char="•"/>
                <a:defRPr/>
              </a:pPr>
              <a:r>
                <a:rPr lang="en-GB" sz="1400" kern="0" dirty="0">
                  <a:solidFill>
                    <a:schemeClr val="bg1"/>
                  </a:solidFill>
                  <a:effectLst>
                    <a:outerShdw blurRad="38100" dist="38100" dir="2700000" algn="tl">
                      <a:srgbClr val="000000">
                        <a:alpha val="43137"/>
                      </a:srgbClr>
                    </a:outerShdw>
                  </a:effectLst>
                  <a:cs typeface="Arial" charset="0"/>
                </a:rPr>
                <a:t>It is </a:t>
              </a:r>
              <a:r>
                <a:rPr lang="en-GB" sz="1400" dirty="0">
                  <a:solidFill>
                    <a:schemeClr val="bg1"/>
                  </a:solidFill>
                  <a:effectLst>
                    <a:outerShdw blurRad="38100" dist="38100" dir="2700000" algn="tl">
                      <a:srgbClr val="000000">
                        <a:alpha val="43137"/>
                      </a:srgbClr>
                    </a:outerShdw>
                  </a:effectLst>
                </a:rPr>
                <a:t>used to and confirm that a requirement has been validated and signed-off on a previous vehicle programme; exempting the requirement for testing in the new programme.  </a:t>
              </a: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61" name="Rectangle 4"/>
            <p:cNvSpPr>
              <a:spLocks noChangeArrowheads="1"/>
            </p:cNvSpPr>
            <p:nvPr/>
          </p:nvSpPr>
          <p:spPr bwMode="auto">
            <a:xfrm>
              <a:off x="1591063" y="5015107"/>
              <a:ext cx="2886097" cy="556684"/>
            </a:xfrm>
            <a:prstGeom prst="rect">
              <a:avLst/>
            </a:prstGeom>
            <a:noFill/>
            <a:ln w="38100" cap="flat" cmpd="sng">
              <a:solidFill>
                <a:srgbClr val="FF000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62" name="Elbow Connector 61"/>
            <p:cNvCxnSpPr>
              <a:endCxn id="59" idx="1"/>
            </p:cNvCxnSpPr>
            <p:nvPr/>
          </p:nvCxnSpPr>
          <p:spPr>
            <a:xfrm>
              <a:off x="4477161" y="5304684"/>
              <a:ext cx="2017379" cy="307756"/>
            </a:xfrm>
            <a:prstGeom prst="bentConnector3">
              <a:avLst>
                <a:gd name="adj1" fmla="val 50000"/>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1358124" y="1984766"/>
            <a:ext cx="3471405" cy="230832"/>
          </a:xfrm>
          <a:prstGeom prst="rect">
            <a:avLst/>
          </a:prstGeom>
          <a:noFill/>
        </p:spPr>
        <p:txBody>
          <a:bodyPr wrap="square" rtlCol="0">
            <a:spAutoFit/>
          </a:bodyPr>
          <a:lstStyle/>
          <a:p>
            <a:pPr fontAlgn="base">
              <a:spcBef>
                <a:spcPct val="0"/>
              </a:spcBef>
              <a:spcAft>
                <a:spcPct val="0"/>
              </a:spcAft>
            </a:pPr>
            <a:r>
              <a:rPr lang="en-GB" sz="900" dirty="0">
                <a:solidFill>
                  <a:srgbClr val="000000"/>
                </a:solidFill>
                <a:cs typeface="Arial" charset="0"/>
              </a:rPr>
              <a:t>DR0                                        DR1                                       DR2</a:t>
            </a:r>
          </a:p>
        </p:txBody>
      </p:sp>
    </p:spTree>
    <p:extLst>
      <p:ext uri="{BB962C8B-B14F-4D97-AF65-F5344CB8AC3E}">
        <p14:creationId xmlns:p14="http://schemas.microsoft.com/office/powerpoint/2010/main" val="145624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 Task</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73</a:t>
            </a:fld>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783240"/>
            <a:ext cx="9956978" cy="5401660"/>
          </a:xfrm>
          <a:prstGeom prst="rect">
            <a:avLst/>
          </a:prstGeom>
        </p:spPr>
      </p:pic>
      <p:grpSp>
        <p:nvGrpSpPr>
          <p:cNvPr id="15" name="Group 14"/>
          <p:cNvGrpSpPr/>
          <p:nvPr/>
        </p:nvGrpSpPr>
        <p:grpSpPr>
          <a:xfrm>
            <a:off x="350938" y="6101834"/>
            <a:ext cx="11244162" cy="369332"/>
            <a:chOff x="350938" y="6101834"/>
            <a:chExt cx="11244162" cy="369332"/>
          </a:xfrm>
        </p:grpSpPr>
        <p:cxnSp>
          <p:nvCxnSpPr>
            <p:cNvPr id="13" name="Straight Connector 12"/>
            <p:cNvCxnSpPr/>
            <p:nvPr/>
          </p:nvCxnSpPr>
          <p:spPr>
            <a:xfrm>
              <a:off x="800100" y="6286500"/>
              <a:ext cx="10795000" cy="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0938" y="6101834"/>
              <a:ext cx="449162" cy="369332"/>
            </a:xfrm>
            <a:prstGeom prst="rect">
              <a:avLst/>
            </a:prstGeom>
            <a:noFill/>
          </p:spPr>
          <p:txBody>
            <a:bodyPr wrap="none" rtlCol="0">
              <a:spAutoFit/>
            </a:bodyPr>
            <a:lstStyle/>
            <a:p>
              <a:r>
                <a:rPr lang="en-GB" b="1" dirty="0">
                  <a:solidFill>
                    <a:schemeClr val="accent1"/>
                  </a:solidFill>
                  <a:sym typeface="Wingdings" panose="05000000000000000000" pitchFamily="2" charset="2"/>
                </a:rPr>
                <a:t></a:t>
              </a:r>
              <a:endParaRPr lang="en-GB" b="1" dirty="0">
                <a:solidFill>
                  <a:schemeClr val="accent1"/>
                </a:solidFill>
              </a:endParaRPr>
            </a:p>
          </p:txBody>
        </p:sp>
      </p:grpSp>
      <p:grpSp>
        <p:nvGrpSpPr>
          <p:cNvPr id="16" name="Group 15"/>
          <p:cNvGrpSpPr/>
          <p:nvPr/>
        </p:nvGrpSpPr>
        <p:grpSpPr>
          <a:xfrm>
            <a:off x="1217376" y="3963884"/>
            <a:ext cx="9730023" cy="788306"/>
            <a:chOff x="-956399" y="3820527"/>
            <a:chExt cx="9730023" cy="788306"/>
          </a:xfrm>
        </p:grpSpPr>
        <p:sp>
          <p:nvSpPr>
            <p:cNvPr id="17" name="Rectangle 4"/>
            <p:cNvSpPr>
              <a:spLocks noChangeArrowheads="1"/>
            </p:cNvSpPr>
            <p:nvPr/>
          </p:nvSpPr>
          <p:spPr bwMode="auto">
            <a:xfrm>
              <a:off x="6328051" y="3820527"/>
              <a:ext cx="2445573"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Information transferred from the DOORS requirement</a:t>
              </a:r>
            </a:p>
          </p:txBody>
        </p:sp>
        <p:sp>
          <p:nvSpPr>
            <p:cNvPr id="18" name="Rectangle 4"/>
            <p:cNvSpPr>
              <a:spLocks noChangeArrowheads="1"/>
            </p:cNvSpPr>
            <p:nvPr/>
          </p:nvSpPr>
          <p:spPr bwMode="auto">
            <a:xfrm>
              <a:off x="-956399" y="3835617"/>
              <a:ext cx="6745524" cy="75812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9" name="Elbow Connector 8"/>
            <p:cNvCxnSpPr>
              <a:stCxn id="17" idx="1"/>
              <a:endCxn id="18" idx="3"/>
            </p:cNvCxnSpPr>
            <p:nvPr/>
          </p:nvCxnSpPr>
          <p:spPr>
            <a:xfrm flipH="1">
              <a:off x="5789125" y="4214680"/>
              <a:ext cx="538926" cy="0"/>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217376" y="4792544"/>
            <a:ext cx="9730023" cy="788306"/>
            <a:chOff x="-956399" y="3820527"/>
            <a:chExt cx="9730023" cy="788306"/>
          </a:xfrm>
        </p:grpSpPr>
        <p:sp>
          <p:nvSpPr>
            <p:cNvPr id="31" name="Rectangle 4"/>
            <p:cNvSpPr>
              <a:spLocks noChangeArrowheads="1"/>
            </p:cNvSpPr>
            <p:nvPr/>
          </p:nvSpPr>
          <p:spPr bwMode="auto">
            <a:xfrm>
              <a:off x="6328052" y="3820527"/>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Linked Test Case IDs for this requirement</a:t>
              </a:r>
            </a:p>
          </p:txBody>
        </p:sp>
        <p:sp>
          <p:nvSpPr>
            <p:cNvPr id="32" name="Rectangle 4"/>
            <p:cNvSpPr>
              <a:spLocks noChangeArrowheads="1"/>
            </p:cNvSpPr>
            <p:nvPr/>
          </p:nvSpPr>
          <p:spPr bwMode="auto">
            <a:xfrm>
              <a:off x="-956399" y="3835617"/>
              <a:ext cx="4332524" cy="75812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33" name="Elbow Connector 8"/>
            <p:cNvCxnSpPr>
              <a:stCxn id="31" idx="1"/>
              <a:endCxn id="32" idx="3"/>
            </p:cNvCxnSpPr>
            <p:nvPr/>
          </p:nvCxnSpPr>
          <p:spPr>
            <a:xfrm flipH="1">
              <a:off x="3376125" y="4214680"/>
              <a:ext cx="2951927" cy="0"/>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1217376" y="2803124"/>
            <a:ext cx="9730022" cy="1105315"/>
            <a:chOff x="-956399" y="3545192"/>
            <a:chExt cx="9730022" cy="1105315"/>
          </a:xfrm>
        </p:grpSpPr>
        <p:sp>
          <p:nvSpPr>
            <p:cNvPr id="38" name="Rectangle 4"/>
            <p:cNvSpPr>
              <a:spLocks noChangeArrowheads="1"/>
            </p:cNvSpPr>
            <p:nvPr/>
          </p:nvSpPr>
          <p:spPr bwMode="auto">
            <a:xfrm>
              <a:off x="6328051" y="3706366"/>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Owning DVP team and </a:t>
              </a:r>
              <a:r>
                <a:rPr lang="en-GB" sz="1400" b="1" kern="0" dirty="0">
                  <a:solidFill>
                    <a:srgbClr val="FFFFFF"/>
                  </a:solidFill>
                  <a:effectLst>
                    <a:outerShdw blurRad="38100" dist="38100" dir="2700000" algn="tl">
                      <a:srgbClr val="000000">
                        <a:alpha val="43137"/>
                      </a:srgbClr>
                    </a:outerShdw>
                  </a:effectLst>
                  <a:cs typeface="Arial" charset="0"/>
                </a:rPr>
                <a:t>Validation</a:t>
              </a:r>
              <a:r>
                <a:rPr lang="en-GB" sz="1400" kern="0" dirty="0">
                  <a:solidFill>
                    <a:srgbClr val="FFFFFF"/>
                  </a:solidFill>
                  <a:effectLst>
                    <a:outerShdw blurRad="38100" dist="38100" dir="2700000" algn="tl">
                      <a:srgbClr val="000000">
                        <a:alpha val="43137"/>
                      </a:srgbClr>
                    </a:outerShdw>
                  </a:effectLst>
                  <a:cs typeface="Arial" charset="0"/>
                </a:rPr>
                <a:t> gateway</a:t>
              </a:r>
            </a:p>
          </p:txBody>
        </p:sp>
        <p:sp>
          <p:nvSpPr>
            <p:cNvPr id="39" name="Rectangle 4"/>
            <p:cNvSpPr>
              <a:spLocks noChangeArrowheads="1"/>
            </p:cNvSpPr>
            <p:nvPr/>
          </p:nvSpPr>
          <p:spPr bwMode="auto">
            <a:xfrm>
              <a:off x="-956399" y="3545192"/>
              <a:ext cx="4332524" cy="1105315"/>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40" name="Elbow Connector 8"/>
            <p:cNvCxnSpPr>
              <a:stCxn id="38" idx="1"/>
              <a:endCxn id="39" idx="3"/>
            </p:cNvCxnSpPr>
            <p:nvPr/>
          </p:nvCxnSpPr>
          <p:spPr>
            <a:xfrm flipH="1" flipV="1">
              <a:off x="3376125" y="4097850"/>
              <a:ext cx="2951926" cy="2669"/>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1191976" y="1845014"/>
            <a:ext cx="9755422" cy="788306"/>
            <a:chOff x="-956399" y="3900885"/>
            <a:chExt cx="9755422" cy="788306"/>
          </a:xfrm>
        </p:grpSpPr>
        <p:sp>
          <p:nvSpPr>
            <p:cNvPr id="46" name="Rectangle 4"/>
            <p:cNvSpPr>
              <a:spLocks noChangeArrowheads="1"/>
            </p:cNvSpPr>
            <p:nvPr/>
          </p:nvSpPr>
          <p:spPr bwMode="auto">
            <a:xfrm>
              <a:off x="6353451" y="3900885"/>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Requirement Task ID and Title (including variant)</a:t>
              </a:r>
            </a:p>
          </p:txBody>
        </p:sp>
        <p:sp>
          <p:nvSpPr>
            <p:cNvPr id="47" name="Rectangle 4"/>
            <p:cNvSpPr>
              <a:spLocks noChangeArrowheads="1"/>
            </p:cNvSpPr>
            <p:nvPr/>
          </p:nvSpPr>
          <p:spPr bwMode="auto">
            <a:xfrm>
              <a:off x="-956399" y="3986271"/>
              <a:ext cx="4332524" cy="60747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48" name="Elbow Connector 8"/>
            <p:cNvCxnSpPr>
              <a:stCxn id="46" idx="1"/>
              <a:endCxn id="47" idx="3"/>
            </p:cNvCxnSpPr>
            <p:nvPr/>
          </p:nvCxnSpPr>
          <p:spPr>
            <a:xfrm flipH="1" flipV="1">
              <a:off x="3376125" y="4290007"/>
              <a:ext cx="2977326" cy="503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096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 Task (Contd)</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74</a:t>
            </a:fld>
            <a:endParaRPr lang="en-IN"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7599" y="1231900"/>
            <a:ext cx="9956977" cy="4953000"/>
          </a:xfrm>
          <a:prstGeom prst="rect">
            <a:avLst/>
          </a:prstGeom>
        </p:spPr>
      </p:pic>
      <p:grpSp>
        <p:nvGrpSpPr>
          <p:cNvPr id="7" name="Group 6"/>
          <p:cNvGrpSpPr/>
          <p:nvPr/>
        </p:nvGrpSpPr>
        <p:grpSpPr>
          <a:xfrm>
            <a:off x="399622" y="909208"/>
            <a:ext cx="11244162" cy="369332"/>
            <a:chOff x="350938" y="6101834"/>
            <a:chExt cx="11244162" cy="369332"/>
          </a:xfrm>
        </p:grpSpPr>
        <p:cxnSp>
          <p:nvCxnSpPr>
            <p:cNvPr id="8" name="Straight Connector 7"/>
            <p:cNvCxnSpPr/>
            <p:nvPr/>
          </p:nvCxnSpPr>
          <p:spPr>
            <a:xfrm>
              <a:off x="800100" y="6286500"/>
              <a:ext cx="10795000" cy="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0938" y="6101834"/>
              <a:ext cx="449162" cy="369332"/>
            </a:xfrm>
            <a:prstGeom prst="rect">
              <a:avLst/>
            </a:prstGeom>
            <a:noFill/>
          </p:spPr>
          <p:txBody>
            <a:bodyPr wrap="none" rtlCol="0">
              <a:spAutoFit/>
            </a:bodyPr>
            <a:lstStyle/>
            <a:p>
              <a:r>
                <a:rPr lang="en-GB" b="1" dirty="0">
                  <a:solidFill>
                    <a:schemeClr val="accent1"/>
                  </a:solidFill>
                  <a:sym typeface="Wingdings" panose="05000000000000000000" pitchFamily="2" charset="2"/>
                </a:rPr>
                <a:t></a:t>
              </a:r>
              <a:endParaRPr lang="en-GB" b="1" dirty="0">
                <a:solidFill>
                  <a:schemeClr val="accent1"/>
                </a:solidFill>
              </a:endParaRPr>
            </a:p>
          </p:txBody>
        </p:sp>
      </p:grpSp>
      <p:grpSp>
        <p:nvGrpSpPr>
          <p:cNvPr id="10" name="Group 9"/>
          <p:cNvGrpSpPr/>
          <p:nvPr/>
        </p:nvGrpSpPr>
        <p:grpSpPr>
          <a:xfrm>
            <a:off x="1191976" y="1565614"/>
            <a:ext cx="9755422" cy="788306"/>
            <a:chOff x="-956399" y="3900885"/>
            <a:chExt cx="9755422" cy="788306"/>
          </a:xfrm>
        </p:grpSpPr>
        <p:sp>
          <p:nvSpPr>
            <p:cNvPr id="11" name="Rectangle 4"/>
            <p:cNvSpPr>
              <a:spLocks noChangeArrowheads="1"/>
            </p:cNvSpPr>
            <p:nvPr/>
          </p:nvSpPr>
          <p:spPr bwMode="auto">
            <a:xfrm>
              <a:off x="6353451" y="3900885"/>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b="1" kern="0" dirty="0">
                  <a:solidFill>
                    <a:srgbClr val="FFFFFF"/>
                  </a:solidFill>
                  <a:effectLst>
                    <a:outerShdw blurRad="38100" dist="38100" dir="2700000" algn="tl">
                      <a:srgbClr val="000000">
                        <a:alpha val="43137"/>
                      </a:srgbClr>
                    </a:outerShdw>
                  </a:effectLst>
                  <a:cs typeface="Arial" charset="0"/>
                </a:rPr>
                <a:t>Notes</a:t>
              </a:r>
              <a:r>
                <a:rPr lang="en-GB" sz="1400" kern="0" dirty="0">
                  <a:solidFill>
                    <a:srgbClr val="FFFFFF"/>
                  </a:solidFill>
                  <a:effectLst>
                    <a:outerShdw blurRad="38100" dist="38100" dir="2700000" algn="tl">
                      <a:srgbClr val="000000">
                        <a:alpha val="43137"/>
                      </a:srgbClr>
                    </a:outerShdw>
                  </a:effectLst>
                  <a:cs typeface="Arial" charset="0"/>
                </a:rPr>
                <a:t> area for general information </a:t>
              </a:r>
            </a:p>
          </p:txBody>
        </p:sp>
        <p:sp>
          <p:nvSpPr>
            <p:cNvPr id="12" name="Rectangle 4"/>
            <p:cNvSpPr>
              <a:spLocks noChangeArrowheads="1"/>
            </p:cNvSpPr>
            <p:nvPr/>
          </p:nvSpPr>
          <p:spPr bwMode="auto">
            <a:xfrm>
              <a:off x="-956399" y="3986271"/>
              <a:ext cx="4332524" cy="60747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3" name="Elbow Connector 8"/>
            <p:cNvCxnSpPr>
              <a:stCxn id="11" idx="1"/>
              <a:endCxn id="12" idx="3"/>
            </p:cNvCxnSpPr>
            <p:nvPr/>
          </p:nvCxnSpPr>
          <p:spPr>
            <a:xfrm flipH="1" flipV="1">
              <a:off x="3376125" y="4290007"/>
              <a:ext cx="2977326" cy="503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191976" y="2413000"/>
            <a:ext cx="9755422" cy="825500"/>
            <a:chOff x="-956399" y="3986271"/>
            <a:chExt cx="9755422" cy="825500"/>
          </a:xfrm>
        </p:grpSpPr>
        <p:sp>
          <p:nvSpPr>
            <p:cNvPr id="15" name="Rectangle 4"/>
            <p:cNvSpPr>
              <a:spLocks noChangeArrowheads="1"/>
            </p:cNvSpPr>
            <p:nvPr/>
          </p:nvSpPr>
          <p:spPr bwMode="auto">
            <a:xfrm>
              <a:off x="6353451" y="4004868"/>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b="1" kern="0" dirty="0">
                  <a:solidFill>
                    <a:srgbClr val="FFFFFF"/>
                  </a:solidFill>
                  <a:effectLst>
                    <a:outerShdw blurRad="38100" dist="38100" dir="2700000" algn="tl">
                      <a:srgbClr val="000000">
                        <a:alpha val="43137"/>
                      </a:srgbClr>
                    </a:outerShdw>
                  </a:effectLst>
                  <a:cs typeface="Arial" charset="0"/>
                </a:rPr>
                <a:t>Discussion</a:t>
              </a:r>
              <a:r>
                <a:rPr lang="en-GB" sz="1400" kern="0" dirty="0">
                  <a:solidFill>
                    <a:srgbClr val="FFFFFF"/>
                  </a:solidFill>
                  <a:effectLst>
                    <a:outerShdw blurRad="38100" dist="38100" dir="2700000" algn="tl">
                      <a:srgbClr val="000000">
                        <a:alpha val="43137"/>
                      </a:srgbClr>
                    </a:outerShdw>
                  </a:effectLst>
                  <a:cs typeface="Arial" charset="0"/>
                </a:rPr>
                <a:t> area for team conversations, and auditable comments</a:t>
              </a:r>
            </a:p>
          </p:txBody>
        </p:sp>
        <p:sp>
          <p:nvSpPr>
            <p:cNvPr id="16" name="Rectangle 4"/>
            <p:cNvSpPr>
              <a:spLocks noChangeArrowheads="1"/>
            </p:cNvSpPr>
            <p:nvPr/>
          </p:nvSpPr>
          <p:spPr bwMode="auto">
            <a:xfrm>
              <a:off x="-956399" y="3986271"/>
              <a:ext cx="4332524" cy="825500"/>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i="0" u="none" strike="noStrike" kern="0" cap="none" spc="0" normalizeH="0" baseline="0" noProof="0" dirty="0">
                <a:ln>
                  <a:noFill/>
                </a:ln>
                <a:solidFill>
                  <a:srgbClr val="FFFFFF"/>
                </a:solidFill>
                <a:uLnTx/>
                <a:uFillTx/>
                <a:cs typeface="Arial" charset="0"/>
              </a:endParaRPr>
            </a:p>
          </p:txBody>
        </p:sp>
        <p:cxnSp>
          <p:nvCxnSpPr>
            <p:cNvPr id="17" name="Elbow Connector 8"/>
            <p:cNvCxnSpPr>
              <a:stCxn id="15" idx="1"/>
              <a:endCxn id="16" idx="3"/>
            </p:cNvCxnSpPr>
            <p:nvPr/>
          </p:nvCxnSpPr>
          <p:spPr>
            <a:xfrm flipH="1">
              <a:off x="3376125" y="4399021"/>
              <a:ext cx="2977326" cy="0"/>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231076" y="3958814"/>
            <a:ext cx="9006122" cy="774884"/>
            <a:chOff x="-956399" y="4036887"/>
            <a:chExt cx="9006122" cy="774884"/>
          </a:xfrm>
        </p:grpSpPr>
        <p:sp>
          <p:nvSpPr>
            <p:cNvPr id="21" name="Rectangle 4"/>
            <p:cNvSpPr>
              <a:spLocks noChangeArrowheads="1"/>
            </p:cNvSpPr>
            <p:nvPr/>
          </p:nvSpPr>
          <p:spPr bwMode="auto">
            <a:xfrm>
              <a:off x="5604151" y="4106715"/>
              <a:ext cx="2445572" cy="635228"/>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Links to child test tasks</a:t>
              </a:r>
            </a:p>
          </p:txBody>
        </p:sp>
        <p:sp>
          <p:nvSpPr>
            <p:cNvPr id="22" name="Rectangle 4"/>
            <p:cNvSpPr>
              <a:spLocks noChangeArrowheads="1"/>
            </p:cNvSpPr>
            <p:nvPr/>
          </p:nvSpPr>
          <p:spPr bwMode="auto">
            <a:xfrm>
              <a:off x="-956399" y="4036887"/>
              <a:ext cx="2236024" cy="774884"/>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i="0" u="none" strike="noStrike" kern="0" cap="none" spc="0" normalizeH="0" baseline="0" noProof="0" dirty="0">
                <a:ln>
                  <a:noFill/>
                </a:ln>
                <a:solidFill>
                  <a:srgbClr val="FFFFFF"/>
                </a:solidFill>
                <a:uLnTx/>
                <a:uFillTx/>
                <a:cs typeface="Arial" charset="0"/>
              </a:endParaRPr>
            </a:p>
          </p:txBody>
        </p:sp>
        <p:cxnSp>
          <p:nvCxnSpPr>
            <p:cNvPr id="23" name="Elbow Connector 8"/>
            <p:cNvCxnSpPr>
              <a:stCxn id="21" idx="1"/>
              <a:endCxn id="22" idx="3"/>
            </p:cNvCxnSpPr>
            <p:nvPr/>
          </p:nvCxnSpPr>
          <p:spPr>
            <a:xfrm flipH="1">
              <a:off x="1279625" y="4424329"/>
              <a:ext cx="4324526" cy="0"/>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231076" y="4766695"/>
            <a:ext cx="9006122" cy="518205"/>
            <a:chOff x="-956399" y="3993868"/>
            <a:chExt cx="9006122" cy="518205"/>
          </a:xfrm>
        </p:grpSpPr>
        <p:sp>
          <p:nvSpPr>
            <p:cNvPr id="25" name="Rectangle 4"/>
            <p:cNvSpPr>
              <a:spLocks noChangeArrowheads="1"/>
            </p:cNvSpPr>
            <p:nvPr/>
          </p:nvSpPr>
          <p:spPr bwMode="auto">
            <a:xfrm>
              <a:off x="5604151" y="3993868"/>
              <a:ext cx="2445572" cy="518205"/>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Links to related test cases (used in test tasks)</a:t>
              </a:r>
            </a:p>
          </p:txBody>
        </p:sp>
        <p:sp>
          <p:nvSpPr>
            <p:cNvPr id="26" name="Rectangle 4"/>
            <p:cNvSpPr>
              <a:spLocks noChangeArrowheads="1"/>
            </p:cNvSpPr>
            <p:nvPr/>
          </p:nvSpPr>
          <p:spPr bwMode="auto">
            <a:xfrm>
              <a:off x="-956399" y="4025460"/>
              <a:ext cx="2236024" cy="48661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i="0" u="none" strike="noStrike" kern="0" cap="none" spc="0" normalizeH="0" baseline="0" noProof="0" dirty="0">
                <a:ln>
                  <a:noFill/>
                </a:ln>
                <a:solidFill>
                  <a:srgbClr val="FFFFFF"/>
                </a:solidFill>
                <a:uLnTx/>
                <a:uFillTx/>
                <a:cs typeface="Arial" charset="0"/>
              </a:endParaRPr>
            </a:p>
          </p:txBody>
        </p:sp>
        <p:cxnSp>
          <p:nvCxnSpPr>
            <p:cNvPr id="27" name="Elbow Connector 8"/>
            <p:cNvCxnSpPr>
              <a:stCxn id="25" idx="1"/>
              <a:endCxn id="26" idx="3"/>
            </p:cNvCxnSpPr>
            <p:nvPr/>
          </p:nvCxnSpPr>
          <p:spPr>
            <a:xfrm flipH="1">
              <a:off x="1279625" y="4252971"/>
              <a:ext cx="4324526" cy="15796"/>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231076" y="5332695"/>
            <a:ext cx="9006122" cy="518205"/>
            <a:chOff x="-981799" y="3975668"/>
            <a:chExt cx="9006122" cy="518205"/>
          </a:xfrm>
        </p:grpSpPr>
        <p:sp>
          <p:nvSpPr>
            <p:cNvPr id="32" name="Rectangle 4"/>
            <p:cNvSpPr>
              <a:spLocks noChangeArrowheads="1"/>
            </p:cNvSpPr>
            <p:nvPr/>
          </p:nvSpPr>
          <p:spPr bwMode="auto">
            <a:xfrm>
              <a:off x="5578751" y="3975668"/>
              <a:ext cx="2445572" cy="518205"/>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Link to the parent requirement in DOORS</a:t>
              </a:r>
            </a:p>
          </p:txBody>
        </p:sp>
        <p:sp>
          <p:nvSpPr>
            <p:cNvPr id="33" name="Rectangle 4"/>
            <p:cNvSpPr>
              <a:spLocks noChangeArrowheads="1"/>
            </p:cNvSpPr>
            <p:nvPr/>
          </p:nvSpPr>
          <p:spPr bwMode="auto">
            <a:xfrm>
              <a:off x="-981799" y="3986271"/>
              <a:ext cx="4928424" cy="491445"/>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i="0" u="none" strike="noStrike" kern="0" cap="none" spc="0" normalizeH="0" baseline="0" noProof="0" dirty="0">
                <a:ln>
                  <a:noFill/>
                </a:ln>
                <a:solidFill>
                  <a:srgbClr val="FFFFFF"/>
                </a:solidFill>
                <a:uLnTx/>
                <a:uFillTx/>
                <a:cs typeface="Arial" charset="0"/>
              </a:endParaRPr>
            </a:p>
          </p:txBody>
        </p:sp>
        <p:cxnSp>
          <p:nvCxnSpPr>
            <p:cNvPr id="34" name="Elbow Connector 8"/>
            <p:cNvCxnSpPr>
              <a:stCxn id="32" idx="1"/>
              <a:endCxn id="33" idx="3"/>
            </p:cNvCxnSpPr>
            <p:nvPr/>
          </p:nvCxnSpPr>
          <p:spPr>
            <a:xfrm flipH="1" flipV="1">
              <a:off x="3946625" y="4231994"/>
              <a:ext cx="1632126" cy="2777"/>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30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Task</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75</a:t>
            </a:fld>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785" y="790781"/>
            <a:ext cx="9956978" cy="5401661"/>
          </a:xfrm>
          <a:prstGeom prst="rect">
            <a:avLst/>
          </a:prstGeom>
        </p:spPr>
      </p:pic>
      <p:grpSp>
        <p:nvGrpSpPr>
          <p:cNvPr id="7" name="Group 6"/>
          <p:cNvGrpSpPr/>
          <p:nvPr/>
        </p:nvGrpSpPr>
        <p:grpSpPr>
          <a:xfrm>
            <a:off x="460122" y="6101834"/>
            <a:ext cx="11244162" cy="369332"/>
            <a:chOff x="350938" y="6101834"/>
            <a:chExt cx="11244162" cy="369332"/>
          </a:xfrm>
        </p:grpSpPr>
        <p:cxnSp>
          <p:nvCxnSpPr>
            <p:cNvPr id="8" name="Straight Connector 7"/>
            <p:cNvCxnSpPr/>
            <p:nvPr/>
          </p:nvCxnSpPr>
          <p:spPr>
            <a:xfrm>
              <a:off x="800100" y="6286500"/>
              <a:ext cx="10795000" cy="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0938" y="6101834"/>
              <a:ext cx="449162" cy="369332"/>
            </a:xfrm>
            <a:prstGeom prst="rect">
              <a:avLst/>
            </a:prstGeom>
            <a:noFill/>
          </p:spPr>
          <p:txBody>
            <a:bodyPr wrap="none" rtlCol="0">
              <a:spAutoFit/>
            </a:bodyPr>
            <a:lstStyle/>
            <a:p>
              <a:r>
                <a:rPr lang="en-GB" b="1" dirty="0">
                  <a:solidFill>
                    <a:schemeClr val="accent1"/>
                  </a:solidFill>
                  <a:sym typeface="Wingdings" panose="05000000000000000000" pitchFamily="2" charset="2"/>
                </a:rPr>
                <a:t></a:t>
              </a:r>
              <a:endParaRPr lang="en-GB" b="1" dirty="0">
                <a:solidFill>
                  <a:schemeClr val="accent1"/>
                </a:solidFill>
              </a:endParaRPr>
            </a:p>
          </p:txBody>
        </p:sp>
      </p:grpSp>
      <p:grpSp>
        <p:nvGrpSpPr>
          <p:cNvPr id="11" name="Group 10"/>
          <p:cNvGrpSpPr/>
          <p:nvPr/>
        </p:nvGrpSpPr>
        <p:grpSpPr>
          <a:xfrm>
            <a:off x="1301160" y="1845014"/>
            <a:ext cx="9755422" cy="788306"/>
            <a:chOff x="-956399" y="3900885"/>
            <a:chExt cx="9755422" cy="788306"/>
          </a:xfrm>
        </p:grpSpPr>
        <p:sp>
          <p:nvSpPr>
            <p:cNvPr id="12" name="Rectangle 4"/>
            <p:cNvSpPr>
              <a:spLocks noChangeArrowheads="1"/>
            </p:cNvSpPr>
            <p:nvPr/>
          </p:nvSpPr>
          <p:spPr bwMode="auto">
            <a:xfrm>
              <a:off x="6353451" y="3900885"/>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Test Task ID and Title (including variant)</a:t>
              </a:r>
            </a:p>
          </p:txBody>
        </p:sp>
        <p:sp>
          <p:nvSpPr>
            <p:cNvPr id="13" name="Rectangle 4"/>
            <p:cNvSpPr>
              <a:spLocks noChangeArrowheads="1"/>
            </p:cNvSpPr>
            <p:nvPr/>
          </p:nvSpPr>
          <p:spPr bwMode="auto">
            <a:xfrm>
              <a:off x="-956399" y="3986271"/>
              <a:ext cx="4332524" cy="60747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4" name="Elbow Connector 8"/>
            <p:cNvCxnSpPr>
              <a:stCxn id="12" idx="1"/>
              <a:endCxn id="13" idx="3"/>
            </p:cNvCxnSpPr>
            <p:nvPr/>
          </p:nvCxnSpPr>
          <p:spPr>
            <a:xfrm flipH="1" flipV="1">
              <a:off x="3376125" y="4290007"/>
              <a:ext cx="2977326" cy="503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326560" y="2810108"/>
            <a:ext cx="9730022" cy="1108474"/>
            <a:chOff x="-956399" y="3485270"/>
            <a:chExt cx="9730022" cy="1108474"/>
          </a:xfrm>
        </p:grpSpPr>
        <p:sp>
          <p:nvSpPr>
            <p:cNvPr id="16" name="Rectangle 4"/>
            <p:cNvSpPr>
              <a:spLocks noChangeArrowheads="1"/>
            </p:cNvSpPr>
            <p:nvPr/>
          </p:nvSpPr>
          <p:spPr bwMode="auto">
            <a:xfrm>
              <a:off x="6328051" y="3645354"/>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Owning DVP team and </a:t>
              </a:r>
              <a:r>
                <a:rPr lang="en-GB" sz="1400" b="1" kern="0" dirty="0">
                  <a:solidFill>
                    <a:srgbClr val="FFFFFF"/>
                  </a:solidFill>
                  <a:effectLst>
                    <a:outerShdw blurRad="38100" dist="38100" dir="2700000" algn="tl">
                      <a:srgbClr val="000000">
                        <a:alpha val="43137"/>
                      </a:srgbClr>
                    </a:outerShdw>
                  </a:effectLst>
                  <a:cs typeface="Arial" charset="0"/>
                </a:rPr>
                <a:t>Validation</a:t>
              </a:r>
              <a:r>
                <a:rPr lang="en-GB" sz="1400" kern="0" dirty="0">
                  <a:solidFill>
                    <a:srgbClr val="FFFFFF"/>
                  </a:solidFill>
                  <a:effectLst>
                    <a:outerShdw blurRad="38100" dist="38100" dir="2700000" algn="tl">
                      <a:srgbClr val="000000">
                        <a:alpha val="43137"/>
                      </a:srgbClr>
                    </a:outerShdw>
                  </a:effectLst>
                  <a:cs typeface="Arial" charset="0"/>
                </a:rPr>
                <a:t> gateway</a:t>
              </a:r>
            </a:p>
          </p:txBody>
        </p:sp>
        <p:sp>
          <p:nvSpPr>
            <p:cNvPr id="17" name="Rectangle 4"/>
            <p:cNvSpPr>
              <a:spLocks noChangeArrowheads="1"/>
            </p:cNvSpPr>
            <p:nvPr/>
          </p:nvSpPr>
          <p:spPr bwMode="auto">
            <a:xfrm>
              <a:off x="-956399" y="3485270"/>
              <a:ext cx="4332524" cy="1108474"/>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8" name="Elbow Connector 8"/>
            <p:cNvCxnSpPr>
              <a:stCxn id="16" idx="1"/>
              <a:endCxn id="17" idx="3"/>
            </p:cNvCxnSpPr>
            <p:nvPr/>
          </p:nvCxnSpPr>
          <p:spPr>
            <a:xfrm flipH="1">
              <a:off x="3376125" y="4039507"/>
              <a:ext cx="2951926" cy="0"/>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5633684" y="4180979"/>
            <a:ext cx="5983559" cy="862781"/>
            <a:chOff x="2906043" y="3602177"/>
            <a:chExt cx="5983559" cy="862781"/>
          </a:xfrm>
        </p:grpSpPr>
        <p:sp>
          <p:nvSpPr>
            <p:cNvPr id="23" name="Rectangle 4"/>
            <p:cNvSpPr>
              <a:spLocks noChangeArrowheads="1"/>
            </p:cNvSpPr>
            <p:nvPr/>
          </p:nvSpPr>
          <p:spPr bwMode="auto">
            <a:xfrm>
              <a:off x="7404695" y="3639414"/>
              <a:ext cx="1484907"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Test schedule information</a:t>
              </a:r>
            </a:p>
          </p:txBody>
        </p:sp>
        <p:sp>
          <p:nvSpPr>
            <p:cNvPr id="24" name="Rectangle 4"/>
            <p:cNvSpPr>
              <a:spLocks noChangeArrowheads="1"/>
            </p:cNvSpPr>
            <p:nvPr/>
          </p:nvSpPr>
          <p:spPr bwMode="auto">
            <a:xfrm>
              <a:off x="2906043" y="3602177"/>
              <a:ext cx="4199363" cy="862781"/>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25" name="Elbow Connector 8"/>
            <p:cNvCxnSpPr>
              <a:stCxn id="24" idx="3"/>
              <a:endCxn id="23" idx="1"/>
            </p:cNvCxnSpPr>
            <p:nvPr/>
          </p:nvCxnSpPr>
          <p:spPr>
            <a:xfrm flipV="1">
              <a:off x="7105406" y="4033567"/>
              <a:ext cx="299289" cy="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192772" y="4180978"/>
            <a:ext cx="5333151" cy="862781"/>
            <a:chOff x="1772255" y="3602177"/>
            <a:chExt cx="5333151" cy="862781"/>
          </a:xfrm>
        </p:grpSpPr>
        <p:sp>
          <p:nvSpPr>
            <p:cNvPr id="34" name="Rectangle 4"/>
            <p:cNvSpPr>
              <a:spLocks noChangeArrowheads="1"/>
            </p:cNvSpPr>
            <p:nvPr/>
          </p:nvSpPr>
          <p:spPr bwMode="auto">
            <a:xfrm>
              <a:off x="1772255" y="3639414"/>
              <a:ext cx="1026027"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200" kern="0" dirty="0">
                  <a:solidFill>
                    <a:srgbClr val="FFFFFF"/>
                  </a:solidFill>
                  <a:effectLst>
                    <a:outerShdw blurRad="38100" dist="38100" dir="2700000" algn="tl">
                      <a:srgbClr val="000000">
                        <a:alpha val="43137"/>
                      </a:srgbClr>
                    </a:outerShdw>
                  </a:effectLst>
                  <a:cs typeface="Arial" charset="0"/>
                </a:rPr>
                <a:t>Test case information</a:t>
              </a:r>
            </a:p>
            <a:p>
              <a:pPr lvl="0" fontAlgn="base">
                <a:spcBef>
                  <a:spcPct val="0"/>
                </a:spcBef>
                <a:spcAft>
                  <a:spcPct val="0"/>
                </a:spcAft>
                <a:defRPr/>
              </a:pPr>
              <a:r>
                <a:rPr lang="en-GB" sz="1200" kern="0" dirty="0">
                  <a:solidFill>
                    <a:srgbClr val="FFFFFF"/>
                  </a:solidFill>
                  <a:effectLst>
                    <a:outerShdw blurRad="38100" dist="38100" dir="2700000" algn="tl">
                      <a:srgbClr val="000000">
                        <a:alpha val="43137"/>
                      </a:srgbClr>
                    </a:outerShdw>
                  </a:effectLst>
                  <a:cs typeface="Arial" charset="0"/>
                </a:rPr>
                <a:t>(from RQM)</a:t>
              </a:r>
            </a:p>
          </p:txBody>
        </p:sp>
        <p:sp>
          <p:nvSpPr>
            <p:cNvPr id="35" name="Rectangle 4"/>
            <p:cNvSpPr>
              <a:spLocks noChangeArrowheads="1"/>
            </p:cNvSpPr>
            <p:nvPr/>
          </p:nvSpPr>
          <p:spPr bwMode="auto">
            <a:xfrm>
              <a:off x="2906043" y="3602177"/>
              <a:ext cx="4199363" cy="862781"/>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36" name="Elbow Connector 8"/>
            <p:cNvCxnSpPr>
              <a:stCxn id="35" idx="1"/>
              <a:endCxn id="34" idx="3"/>
            </p:cNvCxnSpPr>
            <p:nvPr/>
          </p:nvCxnSpPr>
          <p:spPr>
            <a:xfrm flipH="1" flipV="1">
              <a:off x="2798282" y="4033567"/>
              <a:ext cx="107761" cy="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633684" y="5228425"/>
            <a:ext cx="5983559" cy="802447"/>
            <a:chOff x="2906043" y="3662511"/>
            <a:chExt cx="5983559" cy="802447"/>
          </a:xfrm>
        </p:grpSpPr>
        <p:sp>
          <p:nvSpPr>
            <p:cNvPr id="43" name="Rectangle 4"/>
            <p:cNvSpPr>
              <a:spLocks noChangeArrowheads="1"/>
            </p:cNvSpPr>
            <p:nvPr/>
          </p:nvSpPr>
          <p:spPr bwMode="auto">
            <a:xfrm>
              <a:off x="7404695" y="3675155"/>
              <a:ext cx="1484907"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MiNT and deviations</a:t>
              </a:r>
            </a:p>
          </p:txBody>
        </p:sp>
        <p:sp>
          <p:nvSpPr>
            <p:cNvPr id="44" name="Rectangle 4"/>
            <p:cNvSpPr>
              <a:spLocks noChangeArrowheads="1"/>
            </p:cNvSpPr>
            <p:nvPr/>
          </p:nvSpPr>
          <p:spPr bwMode="auto">
            <a:xfrm>
              <a:off x="2906043" y="3662511"/>
              <a:ext cx="4199363" cy="802447"/>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45" name="Elbow Connector 8"/>
            <p:cNvCxnSpPr>
              <a:stCxn id="44" idx="3"/>
              <a:endCxn id="43" idx="1"/>
            </p:cNvCxnSpPr>
            <p:nvPr/>
          </p:nvCxnSpPr>
          <p:spPr>
            <a:xfrm>
              <a:off x="7105406" y="4063735"/>
              <a:ext cx="299289" cy="5573"/>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92772" y="5228425"/>
            <a:ext cx="5333151" cy="802447"/>
            <a:chOff x="1772255" y="3662511"/>
            <a:chExt cx="5333151" cy="802447"/>
          </a:xfrm>
        </p:grpSpPr>
        <p:sp>
          <p:nvSpPr>
            <p:cNvPr id="47" name="Rectangle 4"/>
            <p:cNvSpPr>
              <a:spLocks noChangeArrowheads="1"/>
            </p:cNvSpPr>
            <p:nvPr/>
          </p:nvSpPr>
          <p:spPr bwMode="auto">
            <a:xfrm>
              <a:off x="1772255" y="3669581"/>
              <a:ext cx="1026027"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200" kern="0" dirty="0">
                  <a:solidFill>
                    <a:srgbClr val="FFFFFF"/>
                  </a:solidFill>
                  <a:effectLst>
                    <a:outerShdw blurRad="38100" dist="38100" dir="2700000" algn="tl">
                      <a:srgbClr val="000000">
                        <a:alpha val="43137"/>
                      </a:srgbClr>
                    </a:outerShdw>
                  </a:effectLst>
                  <a:cs typeface="Arial" charset="0"/>
                </a:rPr>
                <a:t>Test report name and results</a:t>
              </a:r>
            </a:p>
          </p:txBody>
        </p:sp>
        <p:sp>
          <p:nvSpPr>
            <p:cNvPr id="48" name="Rectangle 4"/>
            <p:cNvSpPr>
              <a:spLocks noChangeArrowheads="1"/>
            </p:cNvSpPr>
            <p:nvPr/>
          </p:nvSpPr>
          <p:spPr bwMode="auto">
            <a:xfrm>
              <a:off x="2906043" y="3662511"/>
              <a:ext cx="4199363" cy="802447"/>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49" name="Elbow Connector 8"/>
            <p:cNvCxnSpPr>
              <a:stCxn id="48" idx="1"/>
              <a:endCxn id="47" idx="3"/>
            </p:cNvCxnSpPr>
            <p:nvPr/>
          </p:nvCxnSpPr>
          <p:spPr>
            <a:xfrm flipH="1" flipV="1">
              <a:off x="2798282" y="4063734"/>
              <a:ext cx="107761" cy="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241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Task (Contd)</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76</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26785" y="1251292"/>
            <a:ext cx="9956978" cy="4941150"/>
          </a:xfrm>
          <a:prstGeom prst="rect">
            <a:avLst/>
          </a:prstGeom>
        </p:spPr>
      </p:pic>
      <p:grpSp>
        <p:nvGrpSpPr>
          <p:cNvPr id="6" name="Group 5"/>
          <p:cNvGrpSpPr/>
          <p:nvPr/>
        </p:nvGrpSpPr>
        <p:grpSpPr>
          <a:xfrm>
            <a:off x="508806" y="909208"/>
            <a:ext cx="11244162" cy="369332"/>
            <a:chOff x="350938" y="6101834"/>
            <a:chExt cx="11244162" cy="369332"/>
          </a:xfrm>
        </p:grpSpPr>
        <p:cxnSp>
          <p:nvCxnSpPr>
            <p:cNvPr id="7" name="Straight Connector 6"/>
            <p:cNvCxnSpPr/>
            <p:nvPr/>
          </p:nvCxnSpPr>
          <p:spPr>
            <a:xfrm>
              <a:off x="800100" y="6286500"/>
              <a:ext cx="10795000" cy="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0938" y="6101834"/>
              <a:ext cx="449162" cy="369332"/>
            </a:xfrm>
            <a:prstGeom prst="rect">
              <a:avLst/>
            </a:prstGeom>
            <a:noFill/>
          </p:spPr>
          <p:txBody>
            <a:bodyPr wrap="none" rtlCol="0">
              <a:spAutoFit/>
            </a:bodyPr>
            <a:lstStyle/>
            <a:p>
              <a:r>
                <a:rPr lang="en-GB" b="1" dirty="0">
                  <a:solidFill>
                    <a:schemeClr val="accent1"/>
                  </a:solidFill>
                  <a:sym typeface="Wingdings" panose="05000000000000000000" pitchFamily="2" charset="2"/>
                </a:rPr>
                <a:t></a:t>
              </a:r>
              <a:endParaRPr lang="en-GB" b="1" dirty="0">
                <a:solidFill>
                  <a:schemeClr val="accent1"/>
                </a:solidFill>
              </a:endParaRPr>
            </a:p>
          </p:txBody>
        </p:sp>
      </p:grpSp>
      <p:grpSp>
        <p:nvGrpSpPr>
          <p:cNvPr id="9" name="Group 8"/>
          <p:cNvGrpSpPr/>
          <p:nvPr/>
        </p:nvGrpSpPr>
        <p:grpSpPr>
          <a:xfrm>
            <a:off x="1327563" y="3006769"/>
            <a:ext cx="9755422" cy="1415106"/>
            <a:chOff x="-956399" y="3986271"/>
            <a:chExt cx="9755422" cy="1415106"/>
          </a:xfrm>
        </p:grpSpPr>
        <p:sp>
          <p:nvSpPr>
            <p:cNvPr id="10" name="Rectangle 4"/>
            <p:cNvSpPr>
              <a:spLocks noChangeArrowheads="1"/>
            </p:cNvSpPr>
            <p:nvPr/>
          </p:nvSpPr>
          <p:spPr bwMode="auto">
            <a:xfrm>
              <a:off x="6353451" y="4299671"/>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b="1" kern="0" dirty="0">
                  <a:solidFill>
                    <a:srgbClr val="FFFFFF"/>
                  </a:solidFill>
                  <a:effectLst>
                    <a:outerShdw blurRad="38100" dist="38100" dir="2700000" algn="tl">
                      <a:srgbClr val="000000">
                        <a:alpha val="43137"/>
                      </a:srgbClr>
                    </a:outerShdw>
                  </a:effectLst>
                  <a:cs typeface="Arial" charset="0"/>
                </a:rPr>
                <a:t>Discussion</a:t>
              </a:r>
              <a:r>
                <a:rPr lang="en-GB" sz="1400" kern="0" dirty="0">
                  <a:solidFill>
                    <a:srgbClr val="FFFFFF"/>
                  </a:solidFill>
                  <a:effectLst>
                    <a:outerShdw blurRad="38100" dist="38100" dir="2700000" algn="tl">
                      <a:srgbClr val="000000">
                        <a:alpha val="43137"/>
                      </a:srgbClr>
                    </a:outerShdw>
                  </a:effectLst>
                  <a:cs typeface="Arial" charset="0"/>
                </a:rPr>
                <a:t> area for team conversations, and auditable comments</a:t>
              </a:r>
            </a:p>
          </p:txBody>
        </p:sp>
        <p:sp>
          <p:nvSpPr>
            <p:cNvPr id="11" name="Rectangle 4"/>
            <p:cNvSpPr>
              <a:spLocks noChangeArrowheads="1"/>
            </p:cNvSpPr>
            <p:nvPr/>
          </p:nvSpPr>
          <p:spPr bwMode="auto">
            <a:xfrm>
              <a:off x="-956399" y="3986271"/>
              <a:ext cx="4332524" cy="141510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i="0" u="none" strike="noStrike" kern="0" cap="none" spc="0" normalizeH="0" baseline="0" noProof="0" dirty="0">
                <a:ln>
                  <a:noFill/>
                </a:ln>
                <a:solidFill>
                  <a:srgbClr val="FFFFFF"/>
                </a:solidFill>
                <a:uLnTx/>
                <a:uFillTx/>
                <a:cs typeface="Arial" charset="0"/>
              </a:endParaRPr>
            </a:p>
          </p:txBody>
        </p:sp>
        <p:cxnSp>
          <p:nvCxnSpPr>
            <p:cNvPr id="12" name="Elbow Connector 8"/>
            <p:cNvCxnSpPr>
              <a:stCxn id="10" idx="1"/>
              <a:endCxn id="11" idx="3"/>
            </p:cNvCxnSpPr>
            <p:nvPr/>
          </p:nvCxnSpPr>
          <p:spPr>
            <a:xfrm flipH="1">
              <a:off x="3376125" y="4693824"/>
              <a:ext cx="2977326" cy="0"/>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327562" y="1651000"/>
            <a:ext cx="9755423" cy="1092200"/>
            <a:chOff x="-820813" y="3986271"/>
            <a:chExt cx="9755423" cy="1092200"/>
          </a:xfrm>
        </p:grpSpPr>
        <p:sp>
          <p:nvSpPr>
            <p:cNvPr id="16" name="Rectangle 4"/>
            <p:cNvSpPr>
              <a:spLocks noChangeArrowheads="1"/>
            </p:cNvSpPr>
            <p:nvPr/>
          </p:nvSpPr>
          <p:spPr bwMode="auto">
            <a:xfrm>
              <a:off x="6489038" y="4136699"/>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b="1" kern="0" dirty="0">
                  <a:solidFill>
                    <a:srgbClr val="FFFFFF"/>
                  </a:solidFill>
                  <a:effectLst>
                    <a:outerShdw blurRad="38100" dist="38100" dir="2700000" algn="tl">
                      <a:srgbClr val="000000">
                        <a:alpha val="43137"/>
                      </a:srgbClr>
                    </a:outerShdw>
                  </a:effectLst>
                  <a:cs typeface="Arial" charset="0"/>
                </a:rPr>
                <a:t>Upload </a:t>
              </a:r>
              <a:r>
                <a:rPr lang="en-GB" sz="1400" kern="0" dirty="0">
                  <a:solidFill>
                    <a:srgbClr val="FFFFFF"/>
                  </a:solidFill>
                  <a:effectLst>
                    <a:outerShdw blurRad="38100" dist="38100" dir="2700000" algn="tl">
                      <a:srgbClr val="000000">
                        <a:alpha val="43137"/>
                      </a:srgbClr>
                    </a:outerShdw>
                  </a:effectLst>
                  <a:cs typeface="Arial" charset="0"/>
                </a:rPr>
                <a:t>test result documents</a:t>
              </a:r>
            </a:p>
          </p:txBody>
        </p:sp>
        <p:sp>
          <p:nvSpPr>
            <p:cNvPr id="17" name="Rectangle 4"/>
            <p:cNvSpPr>
              <a:spLocks noChangeArrowheads="1"/>
            </p:cNvSpPr>
            <p:nvPr/>
          </p:nvSpPr>
          <p:spPr bwMode="auto">
            <a:xfrm>
              <a:off x="-820813" y="3986271"/>
              <a:ext cx="4332525" cy="1092200"/>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8" name="Elbow Connector 8"/>
            <p:cNvCxnSpPr>
              <a:stCxn id="16" idx="1"/>
              <a:endCxn id="17" idx="3"/>
            </p:cNvCxnSpPr>
            <p:nvPr/>
          </p:nvCxnSpPr>
          <p:spPr>
            <a:xfrm flipH="1">
              <a:off x="3511712" y="4530852"/>
              <a:ext cx="2977326" cy="1519"/>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327561" y="4870821"/>
            <a:ext cx="8629239" cy="534695"/>
            <a:chOff x="-956400" y="3988560"/>
            <a:chExt cx="8629239" cy="534695"/>
          </a:xfrm>
        </p:grpSpPr>
        <p:sp>
          <p:nvSpPr>
            <p:cNvPr id="24" name="Rectangle 4"/>
            <p:cNvSpPr>
              <a:spLocks noChangeArrowheads="1"/>
            </p:cNvSpPr>
            <p:nvPr/>
          </p:nvSpPr>
          <p:spPr bwMode="auto">
            <a:xfrm>
              <a:off x="4806515" y="3988560"/>
              <a:ext cx="2866324" cy="534695"/>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Links to parent </a:t>
              </a:r>
              <a:r>
                <a:rPr lang="en-GB" sz="1400" b="1" kern="0" dirty="0">
                  <a:solidFill>
                    <a:srgbClr val="FFFFFF"/>
                  </a:solidFill>
                  <a:effectLst>
                    <a:outerShdw blurRad="38100" dist="38100" dir="2700000" algn="tl">
                      <a:srgbClr val="000000">
                        <a:alpha val="43137"/>
                      </a:srgbClr>
                    </a:outerShdw>
                  </a:effectLst>
                  <a:cs typeface="Arial" charset="0"/>
                </a:rPr>
                <a:t>requirement task</a:t>
              </a:r>
            </a:p>
          </p:txBody>
        </p:sp>
        <p:sp>
          <p:nvSpPr>
            <p:cNvPr id="25" name="Rectangle 4"/>
            <p:cNvSpPr>
              <a:spLocks noChangeArrowheads="1"/>
            </p:cNvSpPr>
            <p:nvPr/>
          </p:nvSpPr>
          <p:spPr bwMode="auto">
            <a:xfrm>
              <a:off x="-956400" y="4036887"/>
              <a:ext cx="3203495" cy="444421"/>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i="0" u="none" strike="noStrike" kern="0" cap="none" spc="0" normalizeH="0" baseline="0" noProof="0" dirty="0">
                <a:ln>
                  <a:noFill/>
                </a:ln>
                <a:solidFill>
                  <a:srgbClr val="FFFFFF"/>
                </a:solidFill>
                <a:uLnTx/>
                <a:uFillTx/>
                <a:cs typeface="Arial" charset="0"/>
              </a:endParaRPr>
            </a:p>
          </p:txBody>
        </p:sp>
        <p:cxnSp>
          <p:nvCxnSpPr>
            <p:cNvPr id="26" name="Elbow Connector 8"/>
            <p:cNvCxnSpPr>
              <a:stCxn id="24" idx="1"/>
              <a:endCxn id="25" idx="3"/>
            </p:cNvCxnSpPr>
            <p:nvPr/>
          </p:nvCxnSpPr>
          <p:spPr>
            <a:xfrm flipH="1">
              <a:off x="2247095" y="4255908"/>
              <a:ext cx="2559420" cy="3190"/>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327561" y="5367547"/>
            <a:ext cx="8629239" cy="642785"/>
            <a:chOff x="-956400" y="4036887"/>
            <a:chExt cx="8629239" cy="642785"/>
          </a:xfrm>
        </p:grpSpPr>
        <p:sp>
          <p:nvSpPr>
            <p:cNvPr id="31" name="Rectangle 4"/>
            <p:cNvSpPr>
              <a:spLocks noChangeArrowheads="1"/>
            </p:cNvSpPr>
            <p:nvPr/>
          </p:nvSpPr>
          <p:spPr bwMode="auto">
            <a:xfrm>
              <a:off x="4806515" y="4183246"/>
              <a:ext cx="2866324" cy="49642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Link to associated </a:t>
              </a:r>
              <a:r>
                <a:rPr lang="en-GB" sz="1400" b="1" kern="0" dirty="0">
                  <a:solidFill>
                    <a:srgbClr val="FFFFFF"/>
                  </a:solidFill>
                  <a:effectLst>
                    <a:outerShdw blurRad="38100" dist="38100" dir="2700000" algn="tl">
                      <a:srgbClr val="000000">
                        <a:alpha val="43137"/>
                      </a:srgbClr>
                    </a:outerShdw>
                  </a:effectLst>
                  <a:cs typeface="Arial" charset="0"/>
                </a:rPr>
                <a:t>test case</a:t>
              </a:r>
            </a:p>
          </p:txBody>
        </p:sp>
        <p:sp>
          <p:nvSpPr>
            <p:cNvPr id="32" name="Rectangle 4"/>
            <p:cNvSpPr>
              <a:spLocks noChangeArrowheads="1"/>
            </p:cNvSpPr>
            <p:nvPr/>
          </p:nvSpPr>
          <p:spPr bwMode="auto">
            <a:xfrm>
              <a:off x="-956400" y="4036887"/>
              <a:ext cx="3203495" cy="444421"/>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i="0" u="none" strike="noStrike" kern="0" cap="none" spc="0" normalizeH="0" baseline="0" noProof="0" dirty="0">
                <a:ln>
                  <a:noFill/>
                </a:ln>
                <a:solidFill>
                  <a:srgbClr val="FFFFFF"/>
                </a:solidFill>
                <a:uLnTx/>
                <a:uFillTx/>
                <a:cs typeface="Arial" charset="0"/>
              </a:endParaRPr>
            </a:p>
          </p:txBody>
        </p:sp>
        <p:cxnSp>
          <p:nvCxnSpPr>
            <p:cNvPr id="33" name="Elbow Connector 8"/>
            <p:cNvCxnSpPr>
              <a:stCxn id="31" idx="1"/>
              <a:endCxn id="32" idx="3"/>
            </p:cNvCxnSpPr>
            <p:nvPr/>
          </p:nvCxnSpPr>
          <p:spPr>
            <a:xfrm rot="10800000">
              <a:off x="2247095" y="4259099"/>
              <a:ext cx="2559420" cy="172361"/>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911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 Carryover Task</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77</a:t>
            </a:fld>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784525"/>
            <a:ext cx="9954607" cy="5400375"/>
          </a:xfrm>
          <a:prstGeom prst="rect">
            <a:avLst/>
          </a:prstGeom>
        </p:spPr>
      </p:pic>
      <p:grpSp>
        <p:nvGrpSpPr>
          <p:cNvPr id="7" name="Group 6"/>
          <p:cNvGrpSpPr/>
          <p:nvPr/>
        </p:nvGrpSpPr>
        <p:grpSpPr>
          <a:xfrm>
            <a:off x="1217376" y="3807976"/>
            <a:ext cx="9730023" cy="788306"/>
            <a:chOff x="-956399" y="3691915"/>
            <a:chExt cx="9730023" cy="788306"/>
          </a:xfrm>
        </p:grpSpPr>
        <p:sp>
          <p:nvSpPr>
            <p:cNvPr id="8" name="Rectangle 4"/>
            <p:cNvSpPr>
              <a:spLocks noChangeArrowheads="1"/>
            </p:cNvSpPr>
            <p:nvPr/>
          </p:nvSpPr>
          <p:spPr bwMode="auto">
            <a:xfrm>
              <a:off x="6328051" y="3691915"/>
              <a:ext cx="2445573"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Information transferred from the DOORS requirement</a:t>
              </a:r>
            </a:p>
          </p:txBody>
        </p:sp>
        <p:sp>
          <p:nvSpPr>
            <p:cNvPr id="9" name="Rectangle 4"/>
            <p:cNvSpPr>
              <a:spLocks noChangeArrowheads="1"/>
            </p:cNvSpPr>
            <p:nvPr/>
          </p:nvSpPr>
          <p:spPr bwMode="auto">
            <a:xfrm>
              <a:off x="-956399" y="3857133"/>
              <a:ext cx="6745524" cy="46273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0" name="Elbow Connector 8"/>
            <p:cNvCxnSpPr>
              <a:stCxn id="8" idx="1"/>
              <a:endCxn id="9" idx="3"/>
            </p:cNvCxnSpPr>
            <p:nvPr/>
          </p:nvCxnSpPr>
          <p:spPr>
            <a:xfrm flipH="1">
              <a:off x="5789125" y="4086068"/>
              <a:ext cx="538926" cy="243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217376" y="2803125"/>
            <a:ext cx="9730022" cy="1096276"/>
            <a:chOff x="-956399" y="3545193"/>
            <a:chExt cx="9730022" cy="1096276"/>
          </a:xfrm>
        </p:grpSpPr>
        <p:sp>
          <p:nvSpPr>
            <p:cNvPr id="12" name="Rectangle 4"/>
            <p:cNvSpPr>
              <a:spLocks noChangeArrowheads="1"/>
            </p:cNvSpPr>
            <p:nvPr/>
          </p:nvSpPr>
          <p:spPr bwMode="auto">
            <a:xfrm>
              <a:off x="6328051" y="3695608"/>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Owning DVP team and </a:t>
              </a:r>
              <a:r>
                <a:rPr lang="en-GB" sz="1400" b="1" kern="0" dirty="0">
                  <a:solidFill>
                    <a:srgbClr val="FFFFFF"/>
                  </a:solidFill>
                  <a:effectLst>
                    <a:outerShdw blurRad="38100" dist="38100" dir="2700000" algn="tl">
                      <a:srgbClr val="000000">
                        <a:alpha val="43137"/>
                      </a:srgbClr>
                    </a:outerShdw>
                  </a:effectLst>
                  <a:cs typeface="Arial" charset="0"/>
                </a:rPr>
                <a:t>Validation</a:t>
              </a:r>
              <a:r>
                <a:rPr lang="en-GB" sz="1400" kern="0" dirty="0">
                  <a:solidFill>
                    <a:srgbClr val="FFFFFF"/>
                  </a:solidFill>
                  <a:effectLst>
                    <a:outerShdw blurRad="38100" dist="38100" dir="2700000" algn="tl">
                      <a:srgbClr val="000000">
                        <a:alpha val="43137"/>
                      </a:srgbClr>
                    </a:outerShdw>
                  </a:effectLst>
                  <a:cs typeface="Arial" charset="0"/>
                </a:rPr>
                <a:t> gateway</a:t>
              </a:r>
            </a:p>
          </p:txBody>
        </p:sp>
        <p:sp>
          <p:nvSpPr>
            <p:cNvPr id="13" name="Rectangle 4"/>
            <p:cNvSpPr>
              <a:spLocks noChangeArrowheads="1"/>
            </p:cNvSpPr>
            <p:nvPr/>
          </p:nvSpPr>
          <p:spPr bwMode="auto">
            <a:xfrm>
              <a:off x="-956399" y="3545193"/>
              <a:ext cx="4332524" cy="109627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4" name="Elbow Connector 8"/>
            <p:cNvCxnSpPr>
              <a:stCxn id="12" idx="1"/>
              <a:endCxn id="13" idx="3"/>
            </p:cNvCxnSpPr>
            <p:nvPr/>
          </p:nvCxnSpPr>
          <p:spPr>
            <a:xfrm flipH="1">
              <a:off x="3376125" y="4089761"/>
              <a:ext cx="2951926" cy="3570"/>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191976" y="1845014"/>
            <a:ext cx="9755422" cy="788306"/>
            <a:chOff x="-956399" y="3900885"/>
            <a:chExt cx="9755422" cy="788306"/>
          </a:xfrm>
        </p:grpSpPr>
        <p:sp>
          <p:nvSpPr>
            <p:cNvPr id="16" name="Rectangle 4"/>
            <p:cNvSpPr>
              <a:spLocks noChangeArrowheads="1"/>
            </p:cNvSpPr>
            <p:nvPr/>
          </p:nvSpPr>
          <p:spPr bwMode="auto">
            <a:xfrm>
              <a:off x="6353451" y="3900885"/>
              <a:ext cx="2445572"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Requirement Carryover Task ID</a:t>
              </a:r>
            </a:p>
          </p:txBody>
        </p:sp>
        <p:sp>
          <p:nvSpPr>
            <p:cNvPr id="17" name="Rectangle 4"/>
            <p:cNvSpPr>
              <a:spLocks noChangeArrowheads="1"/>
            </p:cNvSpPr>
            <p:nvPr/>
          </p:nvSpPr>
          <p:spPr bwMode="auto">
            <a:xfrm>
              <a:off x="-956399" y="3986271"/>
              <a:ext cx="4332524" cy="60747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8" name="Elbow Connector 8"/>
            <p:cNvCxnSpPr>
              <a:stCxn id="16" idx="1"/>
              <a:endCxn id="17" idx="3"/>
            </p:cNvCxnSpPr>
            <p:nvPr/>
          </p:nvCxnSpPr>
          <p:spPr>
            <a:xfrm flipH="1" flipV="1">
              <a:off x="3376125" y="4290007"/>
              <a:ext cx="2977326" cy="503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217376" y="4515414"/>
            <a:ext cx="9730023" cy="1107463"/>
            <a:chOff x="-856623" y="3835616"/>
            <a:chExt cx="9730023" cy="1107463"/>
          </a:xfrm>
        </p:grpSpPr>
        <p:sp>
          <p:nvSpPr>
            <p:cNvPr id="21" name="Rectangle 4"/>
            <p:cNvSpPr>
              <a:spLocks noChangeArrowheads="1"/>
            </p:cNvSpPr>
            <p:nvPr/>
          </p:nvSpPr>
          <p:spPr bwMode="auto">
            <a:xfrm>
              <a:off x="6427827" y="3995194"/>
              <a:ext cx="2445573"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Carryover Vehicle Line and Model Year</a:t>
              </a:r>
            </a:p>
          </p:txBody>
        </p:sp>
        <p:sp>
          <p:nvSpPr>
            <p:cNvPr id="22" name="Rectangle 4"/>
            <p:cNvSpPr>
              <a:spLocks noChangeArrowheads="1"/>
            </p:cNvSpPr>
            <p:nvPr/>
          </p:nvSpPr>
          <p:spPr bwMode="auto">
            <a:xfrm>
              <a:off x="-856623" y="3835616"/>
              <a:ext cx="4255376" cy="110746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23" name="Elbow Connector 8"/>
            <p:cNvCxnSpPr>
              <a:stCxn id="21" idx="1"/>
              <a:endCxn id="22" idx="3"/>
            </p:cNvCxnSpPr>
            <p:nvPr/>
          </p:nvCxnSpPr>
          <p:spPr>
            <a:xfrm flipH="1">
              <a:off x="3398753" y="4389347"/>
              <a:ext cx="3029074" cy="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217376" y="5645847"/>
            <a:ext cx="9730022" cy="639279"/>
            <a:chOff x="-721037" y="3943316"/>
            <a:chExt cx="9730022" cy="639279"/>
          </a:xfrm>
        </p:grpSpPr>
        <p:sp>
          <p:nvSpPr>
            <p:cNvPr id="31" name="Rectangle 4"/>
            <p:cNvSpPr>
              <a:spLocks noChangeArrowheads="1"/>
            </p:cNvSpPr>
            <p:nvPr/>
          </p:nvSpPr>
          <p:spPr bwMode="auto">
            <a:xfrm>
              <a:off x="6563413" y="3943316"/>
              <a:ext cx="2445572" cy="639279"/>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b="1" kern="0" dirty="0">
                  <a:solidFill>
                    <a:srgbClr val="FFFFFF"/>
                  </a:solidFill>
                  <a:effectLst>
                    <a:outerShdw blurRad="38100" dist="38100" dir="2700000" algn="tl">
                      <a:srgbClr val="000000">
                        <a:alpha val="43137"/>
                      </a:srgbClr>
                    </a:outerShdw>
                  </a:effectLst>
                  <a:cs typeface="Arial" charset="0"/>
                </a:rPr>
                <a:t>Upload </a:t>
              </a:r>
              <a:r>
                <a:rPr lang="en-GB" sz="1400" kern="0" dirty="0">
                  <a:solidFill>
                    <a:srgbClr val="FFFFFF"/>
                  </a:solidFill>
                  <a:effectLst>
                    <a:outerShdw blurRad="38100" dist="38100" dir="2700000" algn="tl">
                      <a:srgbClr val="000000">
                        <a:alpha val="43137"/>
                      </a:srgbClr>
                    </a:outerShdw>
                  </a:effectLst>
                  <a:cs typeface="Arial" charset="0"/>
                </a:rPr>
                <a:t>test result documented evidence</a:t>
              </a:r>
            </a:p>
          </p:txBody>
        </p:sp>
        <p:sp>
          <p:nvSpPr>
            <p:cNvPr id="32" name="Rectangle 4"/>
            <p:cNvSpPr>
              <a:spLocks noChangeArrowheads="1"/>
            </p:cNvSpPr>
            <p:nvPr/>
          </p:nvSpPr>
          <p:spPr bwMode="auto">
            <a:xfrm>
              <a:off x="-721037" y="3972623"/>
              <a:ext cx="4255376" cy="398099"/>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33" name="Elbow Connector 8"/>
            <p:cNvCxnSpPr>
              <a:stCxn id="31" idx="1"/>
              <a:endCxn id="32" idx="3"/>
            </p:cNvCxnSpPr>
            <p:nvPr/>
          </p:nvCxnSpPr>
          <p:spPr>
            <a:xfrm rot="10800000">
              <a:off x="3534339" y="4171674"/>
              <a:ext cx="3029074" cy="91283"/>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063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07" y="760163"/>
            <a:ext cx="9339577" cy="5530467"/>
          </a:xfrm>
          <a:prstGeom prst="rect">
            <a:avLst/>
          </a:prstGeom>
        </p:spPr>
      </p:pic>
      <p:sp>
        <p:nvSpPr>
          <p:cNvPr id="2" name="Title 1"/>
          <p:cNvSpPr>
            <a:spLocks noGrp="1"/>
          </p:cNvSpPr>
          <p:nvPr>
            <p:ph type="title"/>
          </p:nvPr>
        </p:nvSpPr>
        <p:spPr/>
        <p:txBody>
          <a:bodyPr/>
          <a:lstStyle/>
          <a:p>
            <a:r>
              <a:rPr lang="en-GB" dirty="0"/>
              <a:t>Tasks Shown in a Project Plan</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78</a:t>
            </a:fld>
            <a:endParaRPr lang="en-IN" dirty="0"/>
          </a:p>
        </p:txBody>
      </p:sp>
      <p:grpSp>
        <p:nvGrpSpPr>
          <p:cNvPr id="18" name="Group 17"/>
          <p:cNvGrpSpPr/>
          <p:nvPr/>
        </p:nvGrpSpPr>
        <p:grpSpPr>
          <a:xfrm>
            <a:off x="2077553" y="2781785"/>
            <a:ext cx="8294252" cy="1308149"/>
            <a:chOff x="-801882" y="4601120"/>
            <a:chExt cx="9255155" cy="1308149"/>
          </a:xfrm>
        </p:grpSpPr>
        <p:sp>
          <p:nvSpPr>
            <p:cNvPr id="19" name="Rectangle 4"/>
            <p:cNvSpPr>
              <a:spLocks noChangeArrowheads="1"/>
            </p:cNvSpPr>
            <p:nvPr/>
          </p:nvSpPr>
          <p:spPr bwMode="auto">
            <a:xfrm>
              <a:off x="3213363" y="4601120"/>
              <a:ext cx="5239910" cy="928394"/>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b="1" kern="0" dirty="0">
                  <a:solidFill>
                    <a:srgbClr val="FFFFFF"/>
                  </a:solidFill>
                  <a:effectLst>
                    <a:outerShdw blurRad="38100" dist="38100" dir="2700000" algn="tl">
                      <a:srgbClr val="000000">
                        <a:alpha val="43137"/>
                      </a:srgbClr>
                    </a:outerShdw>
                  </a:effectLst>
                  <a:cs typeface="Arial" charset="0"/>
                </a:rPr>
                <a:t>Requirement tasks </a:t>
              </a:r>
              <a:r>
                <a:rPr lang="en-GB" sz="1400" kern="0" dirty="0">
                  <a:solidFill>
                    <a:srgbClr val="FFFFFF"/>
                  </a:solidFill>
                  <a:effectLst>
                    <a:outerShdw blurRad="38100" dist="38100" dir="2700000" algn="tl">
                      <a:srgbClr val="000000">
                        <a:alpha val="43137"/>
                      </a:srgbClr>
                    </a:outerShdw>
                  </a:effectLst>
                  <a:cs typeface="Arial" charset="0"/>
                </a:rPr>
                <a:t>are shown as:</a:t>
              </a:r>
            </a:p>
            <a:p>
              <a:pPr marL="742950" lvl="1"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REQ + Requirement Title + Req Variant</a:t>
              </a:r>
            </a:p>
            <a:p>
              <a:pPr marL="742950" lvl="1"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Items with </a:t>
              </a:r>
              <a:r>
                <a:rPr lang="en-GB" sz="1400" b="1" kern="0" dirty="0">
                  <a:solidFill>
                    <a:srgbClr val="FFFFFF"/>
                  </a:solidFill>
                  <a:effectLst>
                    <a:outerShdw blurRad="38100" dist="38100" dir="2700000" algn="tl">
                      <a:srgbClr val="000000">
                        <a:alpha val="43137"/>
                      </a:srgbClr>
                    </a:outerShdw>
                  </a:effectLst>
                  <a:cs typeface="Arial" charset="0"/>
                </a:rPr>
                <a:t>Strikethroughs</a:t>
              </a:r>
              <a:r>
                <a:rPr lang="en-GB" sz="1400" kern="0" dirty="0">
                  <a:solidFill>
                    <a:srgbClr val="FFFFFF"/>
                  </a:solidFill>
                  <a:effectLst>
                    <a:outerShdw blurRad="38100" dist="38100" dir="2700000" algn="tl">
                      <a:srgbClr val="000000">
                        <a:alpha val="43137"/>
                      </a:srgbClr>
                    </a:outerShdw>
                  </a:effectLst>
                  <a:cs typeface="Arial" charset="0"/>
                </a:rPr>
                <a:t> have been resolved</a:t>
              </a:r>
            </a:p>
          </p:txBody>
        </p:sp>
        <p:sp>
          <p:nvSpPr>
            <p:cNvPr id="21" name="Rectangle 4"/>
            <p:cNvSpPr>
              <a:spLocks noChangeArrowheads="1"/>
            </p:cNvSpPr>
            <p:nvPr/>
          </p:nvSpPr>
          <p:spPr bwMode="auto">
            <a:xfrm>
              <a:off x="-801882" y="5684378"/>
              <a:ext cx="3395314" cy="224891"/>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22" name="Elbow Connector 21"/>
            <p:cNvCxnSpPr>
              <a:stCxn id="19" idx="1"/>
              <a:endCxn id="21" idx="3"/>
            </p:cNvCxnSpPr>
            <p:nvPr/>
          </p:nvCxnSpPr>
          <p:spPr>
            <a:xfrm rot="10800000" flipV="1">
              <a:off x="2593431" y="5065316"/>
              <a:ext cx="619931" cy="731507"/>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077553" y="4074566"/>
            <a:ext cx="8294251" cy="856639"/>
            <a:chOff x="-801882" y="5602812"/>
            <a:chExt cx="9282830" cy="856639"/>
          </a:xfrm>
        </p:grpSpPr>
        <p:sp>
          <p:nvSpPr>
            <p:cNvPr id="24" name="Rectangle 4"/>
            <p:cNvSpPr>
              <a:spLocks noChangeArrowheads="1"/>
            </p:cNvSpPr>
            <p:nvPr/>
          </p:nvSpPr>
          <p:spPr bwMode="auto">
            <a:xfrm>
              <a:off x="3225369" y="5701162"/>
              <a:ext cx="5255579" cy="662242"/>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b="1" kern="0" dirty="0">
                  <a:solidFill>
                    <a:srgbClr val="FFFFFF"/>
                  </a:solidFill>
                  <a:effectLst>
                    <a:outerShdw blurRad="38100" dist="38100" dir="2700000" algn="tl">
                      <a:srgbClr val="000000">
                        <a:alpha val="43137"/>
                      </a:srgbClr>
                    </a:outerShdw>
                  </a:effectLst>
                  <a:cs typeface="Arial" charset="0"/>
                </a:rPr>
                <a:t>Test Tasks</a:t>
              </a:r>
              <a:r>
                <a:rPr lang="en-GB" sz="1400" kern="0" dirty="0">
                  <a:solidFill>
                    <a:srgbClr val="FFFFFF"/>
                  </a:solidFill>
                  <a:effectLst>
                    <a:outerShdw blurRad="38100" dist="38100" dir="2700000" algn="tl">
                      <a:srgbClr val="000000">
                        <a:alpha val="43137"/>
                      </a:srgbClr>
                    </a:outerShdw>
                  </a:effectLst>
                  <a:cs typeface="Arial" charset="0"/>
                </a:rPr>
                <a:t> are shown as:</a:t>
              </a:r>
            </a:p>
            <a:p>
              <a:pPr marL="742950" lvl="1"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Test Case ID + Test Case Title</a:t>
              </a:r>
            </a:p>
          </p:txBody>
        </p:sp>
        <p:sp>
          <p:nvSpPr>
            <p:cNvPr id="25" name="Rectangle 4"/>
            <p:cNvSpPr>
              <a:spLocks noChangeArrowheads="1"/>
            </p:cNvSpPr>
            <p:nvPr/>
          </p:nvSpPr>
          <p:spPr bwMode="auto">
            <a:xfrm>
              <a:off x="-801882" y="5602812"/>
              <a:ext cx="3395314" cy="856639"/>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26" name="Elbow Connector 25"/>
            <p:cNvCxnSpPr>
              <a:stCxn id="24" idx="1"/>
              <a:endCxn id="25" idx="3"/>
            </p:cNvCxnSpPr>
            <p:nvPr/>
          </p:nvCxnSpPr>
          <p:spPr>
            <a:xfrm flipH="1" flipV="1">
              <a:off x="2593432" y="6031132"/>
              <a:ext cx="631936" cy="115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077553" y="4934535"/>
            <a:ext cx="8294251" cy="1154295"/>
            <a:chOff x="-609262" y="5607381"/>
            <a:chExt cx="8294251" cy="1154295"/>
          </a:xfrm>
        </p:grpSpPr>
        <p:sp>
          <p:nvSpPr>
            <p:cNvPr id="32" name="Rectangle 4"/>
            <p:cNvSpPr>
              <a:spLocks noChangeArrowheads="1"/>
            </p:cNvSpPr>
            <p:nvPr/>
          </p:nvSpPr>
          <p:spPr bwMode="auto">
            <a:xfrm>
              <a:off x="2989105" y="5721524"/>
              <a:ext cx="4695884" cy="1040152"/>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kern="0" dirty="0">
                  <a:solidFill>
                    <a:srgbClr val="FFFFFF"/>
                  </a:solidFill>
                  <a:effectLst>
                    <a:outerShdw blurRad="38100" dist="38100" dir="2700000" algn="tl">
                      <a:srgbClr val="000000">
                        <a:alpha val="43137"/>
                      </a:srgbClr>
                    </a:outerShdw>
                  </a:effectLst>
                  <a:cs typeface="Arial" charset="0"/>
                </a:rPr>
                <a:t>Separate</a:t>
              </a:r>
              <a:r>
                <a:rPr lang="en-GB" sz="1400" b="1" kern="0" dirty="0">
                  <a:solidFill>
                    <a:srgbClr val="FFFFFF"/>
                  </a:solidFill>
                  <a:effectLst>
                    <a:outerShdw blurRad="38100" dist="38100" dir="2700000" algn="tl">
                      <a:srgbClr val="000000">
                        <a:alpha val="43137"/>
                      </a:srgbClr>
                    </a:outerShdw>
                  </a:effectLst>
                  <a:cs typeface="Arial" charset="0"/>
                </a:rPr>
                <a:t> Requirement tasks </a:t>
              </a:r>
              <a:r>
                <a:rPr lang="en-GB" sz="1400" kern="0" dirty="0">
                  <a:solidFill>
                    <a:srgbClr val="FFFFFF"/>
                  </a:solidFill>
                  <a:effectLst>
                    <a:outerShdw blurRad="38100" dist="38100" dir="2700000" algn="tl">
                      <a:srgbClr val="000000">
                        <a:alpha val="43137"/>
                      </a:srgbClr>
                    </a:outerShdw>
                  </a:effectLst>
                  <a:cs typeface="Arial" charset="0"/>
                </a:rPr>
                <a:t>are created for each variant with a unique target. </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kern="0" dirty="0">
                  <a:solidFill>
                    <a:srgbClr val="FFFFFF"/>
                  </a:solidFill>
                  <a:effectLst>
                    <a:outerShdw blurRad="38100" dist="38100" dir="2700000" algn="tl">
                      <a:srgbClr val="000000">
                        <a:alpha val="43137"/>
                      </a:srgbClr>
                    </a:outerShdw>
                  </a:effectLst>
                  <a:cs typeface="Arial" charset="0"/>
                </a:rPr>
                <a:t>Note: CLI-1002 has 2 tasks with targets for both LHD and RHD feature variants</a:t>
              </a:r>
            </a:p>
          </p:txBody>
        </p:sp>
        <p:sp>
          <p:nvSpPr>
            <p:cNvPr id="33" name="Rectangle 4"/>
            <p:cNvSpPr>
              <a:spLocks noChangeArrowheads="1"/>
            </p:cNvSpPr>
            <p:nvPr/>
          </p:nvSpPr>
          <p:spPr bwMode="auto">
            <a:xfrm>
              <a:off x="-609262" y="5607381"/>
              <a:ext cx="3042800" cy="351298"/>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34" name="Elbow Connector 33"/>
            <p:cNvCxnSpPr>
              <a:stCxn id="32" idx="1"/>
              <a:endCxn id="33" idx="3"/>
            </p:cNvCxnSpPr>
            <p:nvPr/>
          </p:nvCxnSpPr>
          <p:spPr>
            <a:xfrm rot="10800000">
              <a:off x="2433539" y="5783030"/>
              <a:ext cx="555567" cy="458570"/>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124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9956800" cy="368300"/>
          </a:xfrm>
          <a:prstGeom prst="rect">
            <a:avLst/>
          </a:prstGeom>
        </p:spPr>
        <p:txBody>
          <a:bodyPr/>
          <a:lstStyle>
            <a:lvl1pPr algn="l" rtl="0" eaLnBrk="0" fontAlgn="base" hangingPunct="0">
              <a:spcBef>
                <a:spcPct val="0"/>
              </a:spcBef>
              <a:spcAft>
                <a:spcPct val="0"/>
              </a:spcAft>
              <a:defRPr sz="2000" b="1" kern="1200">
                <a:solidFill>
                  <a:schemeClr val="tx1"/>
                </a:solidFill>
                <a:latin typeface="Calibri" panose="020F0502020204030204" pitchFamily="34" charset="0"/>
                <a:ea typeface="+mj-ea"/>
                <a:cs typeface="+mj-cs"/>
              </a:defRPr>
            </a:lvl1pPr>
            <a:lvl2pPr algn="ctr" rtl="0" eaLnBrk="0" fontAlgn="base" hangingPunct="0">
              <a:spcBef>
                <a:spcPct val="0"/>
              </a:spcBef>
              <a:spcAft>
                <a:spcPct val="0"/>
              </a:spcAft>
              <a:defRPr sz="2000" b="1">
                <a:solidFill>
                  <a:schemeClr val="tx1"/>
                </a:solidFill>
                <a:latin typeface="Arial" charset="0"/>
              </a:defRPr>
            </a:lvl2pPr>
            <a:lvl3pPr algn="ctr" rtl="0" eaLnBrk="0" fontAlgn="base" hangingPunct="0">
              <a:spcBef>
                <a:spcPct val="0"/>
              </a:spcBef>
              <a:spcAft>
                <a:spcPct val="0"/>
              </a:spcAft>
              <a:defRPr sz="2000" b="1">
                <a:solidFill>
                  <a:schemeClr val="tx1"/>
                </a:solidFill>
                <a:latin typeface="Arial" charset="0"/>
              </a:defRPr>
            </a:lvl3pPr>
            <a:lvl4pPr algn="ctr" rtl="0" eaLnBrk="0" fontAlgn="base" hangingPunct="0">
              <a:spcBef>
                <a:spcPct val="0"/>
              </a:spcBef>
              <a:spcAft>
                <a:spcPct val="0"/>
              </a:spcAft>
              <a:defRPr sz="2000" b="1">
                <a:solidFill>
                  <a:schemeClr val="tx1"/>
                </a:solidFill>
                <a:latin typeface="Arial" charset="0"/>
              </a:defRPr>
            </a:lvl4pPr>
            <a:lvl5pPr algn="ctr" rtl="0" eaLnBrk="0" fontAlgn="base" hangingPunct="0">
              <a:spcBef>
                <a:spcPct val="0"/>
              </a:spcBef>
              <a:spcAft>
                <a:spcPct val="0"/>
              </a:spcAft>
              <a:defRPr sz="2000" b="1">
                <a:solidFill>
                  <a:schemeClr val="tx1"/>
                </a:solidFill>
                <a:latin typeface="Arial" charset="0"/>
              </a:defRPr>
            </a:lvl5pPr>
            <a:lvl6pPr marL="457200" algn="ctr" rtl="0" fontAlgn="base">
              <a:spcBef>
                <a:spcPct val="0"/>
              </a:spcBef>
              <a:spcAft>
                <a:spcPct val="0"/>
              </a:spcAft>
              <a:defRPr sz="2000" b="1">
                <a:solidFill>
                  <a:schemeClr val="tx1"/>
                </a:solidFill>
                <a:latin typeface="Arial" charset="0"/>
              </a:defRPr>
            </a:lvl6pPr>
            <a:lvl7pPr marL="914400" algn="ctr" rtl="0" fontAlgn="base">
              <a:spcBef>
                <a:spcPct val="0"/>
              </a:spcBef>
              <a:spcAft>
                <a:spcPct val="0"/>
              </a:spcAft>
              <a:defRPr sz="2000" b="1">
                <a:solidFill>
                  <a:schemeClr val="tx1"/>
                </a:solidFill>
                <a:latin typeface="Arial" charset="0"/>
              </a:defRPr>
            </a:lvl7pPr>
            <a:lvl8pPr marL="1371600" algn="ctr" rtl="0" fontAlgn="base">
              <a:spcBef>
                <a:spcPct val="0"/>
              </a:spcBef>
              <a:spcAft>
                <a:spcPct val="0"/>
              </a:spcAft>
              <a:defRPr sz="2000" b="1">
                <a:solidFill>
                  <a:schemeClr val="tx1"/>
                </a:solidFill>
                <a:latin typeface="Arial" charset="0"/>
              </a:defRPr>
            </a:lvl8pPr>
            <a:lvl9pPr marL="1828800" algn="ctr" rtl="0" fontAlgn="base">
              <a:spcBef>
                <a:spcPct val="0"/>
              </a:spcBef>
              <a:spcAft>
                <a:spcPct val="0"/>
              </a:spcAft>
              <a:defRPr sz="2000" b="1">
                <a:solidFill>
                  <a:schemeClr val="tx1"/>
                </a:solidFill>
                <a:latin typeface="Arial" charset="0"/>
              </a:defRPr>
            </a:lvl9pPr>
          </a:lstStyle>
          <a:p>
            <a:r>
              <a:rPr lang="en-GB" dirty="0"/>
              <a:t>Work Item Workflows</a:t>
            </a:r>
          </a:p>
        </p:txBody>
      </p:sp>
      <p:sp>
        <p:nvSpPr>
          <p:cNvPr id="3" name="Content Placeholder 2"/>
          <p:cNvSpPr txBox="1">
            <a:spLocks/>
          </p:cNvSpPr>
          <p:nvPr/>
        </p:nvSpPr>
        <p:spPr>
          <a:xfrm>
            <a:off x="203200" y="533401"/>
            <a:ext cx="11684000" cy="5824539"/>
          </a:xfrm>
          <a:prstGeom prst="rect">
            <a:avLst/>
          </a:prstGeom>
        </p:spPr>
        <p:txBody>
          <a:bodyPr/>
          <a:lstStyle>
            <a:lvl1pPr marL="342900" indent="-342900" algn="l" rtl="0" eaLnBrk="0" fontAlgn="base"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charset="0"/>
              <a:buChar char="•"/>
              <a:defRPr kern="1200">
                <a:solidFill>
                  <a:schemeClr val="tx1"/>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Each work item has its own workflow for resolution</a:t>
            </a:r>
          </a:p>
        </p:txBody>
      </p:sp>
      <p:pic>
        <p:nvPicPr>
          <p:cNvPr id="5" name="Content Placeholder 3"/>
          <p:cNvPicPr/>
          <p:nvPr/>
        </p:nvPicPr>
        <p:blipFill rotWithShape="1">
          <a:blip r:embed="rId2" cstate="print">
            <a:extLst>
              <a:ext uri="{28A0092B-C50C-407E-A947-70E740481C1C}">
                <a14:useLocalDpi xmlns:a14="http://schemas.microsoft.com/office/drawing/2010/main" val="0"/>
              </a:ext>
            </a:extLst>
          </a:blip>
          <a:srcRect/>
          <a:stretch/>
        </p:blipFill>
        <p:spPr bwMode="auto">
          <a:xfrm>
            <a:off x="805219" y="1124745"/>
            <a:ext cx="3513394" cy="3159543"/>
          </a:xfrm>
          <a:prstGeom prst="rect">
            <a:avLst/>
          </a:prstGeom>
          <a:noFill/>
          <a:ln>
            <a:noFill/>
          </a:ln>
          <a:extLst>
            <a:ext uri="{53640926-AAD7-44D8-BBD7-CCE9431645EC}">
              <a14:shadowObscured xmlns:a14="http://schemas.microsoft.com/office/drawing/2010/main"/>
            </a:ext>
          </a:extLst>
        </p:spPr>
      </p:pic>
      <p:sp>
        <p:nvSpPr>
          <p:cNvPr id="6" name="TextBox 5"/>
          <p:cNvSpPr txBox="1"/>
          <p:nvPr/>
        </p:nvSpPr>
        <p:spPr>
          <a:xfrm>
            <a:off x="8123314" y="6204051"/>
            <a:ext cx="1990171" cy="307777"/>
          </a:xfrm>
          <a:prstGeom prst="rect">
            <a:avLst/>
          </a:prstGeom>
          <a:noFill/>
        </p:spPr>
        <p:txBody>
          <a:bodyPr wrap="square" rtlCol="0">
            <a:spAutoFit/>
          </a:bodyPr>
          <a:lstStyle/>
          <a:p>
            <a:r>
              <a:rPr lang="en-GB" sz="1400" dirty="0"/>
              <a:t>Test Task Workflow</a:t>
            </a:r>
          </a:p>
        </p:txBody>
      </p:sp>
      <p:sp>
        <p:nvSpPr>
          <p:cNvPr id="7" name="TextBox 6"/>
          <p:cNvSpPr txBox="1"/>
          <p:nvPr/>
        </p:nvSpPr>
        <p:spPr>
          <a:xfrm>
            <a:off x="1179208" y="4449389"/>
            <a:ext cx="2417200" cy="307777"/>
          </a:xfrm>
          <a:prstGeom prst="rect">
            <a:avLst/>
          </a:prstGeom>
          <a:noFill/>
        </p:spPr>
        <p:txBody>
          <a:bodyPr wrap="none" rtlCol="0">
            <a:spAutoFit/>
          </a:bodyPr>
          <a:lstStyle/>
          <a:p>
            <a:r>
              <a:rPr lang="en-GB" sz="1400" dirty="0"/>
              <a:t>Requirement Task Workflow</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621" y="1124745"/>
            <a:ext cx="5925846" cy="4713741"/>
          </a:xfrm>
          <a:prstGeom prst="rect">
            <a:avLst/>
          </a:prstGeom>
        </p:spPr>
      </p:pic>
    </p:spTree>
    <p:extLst>
      <p:ext uri="{BB962C8B-B14F-4D97-AF65-F5344CB8AC3E}">
        <p14:creationId xmlns:p14="http://schemas.microsoft.com/office/powerpoint/2010/main" val="25456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RMDV</a:t>
            </a:r>
            <a:r>
              <a:rPr lang="en-GB" baseline="30000" dirty="0"/>
              <a:t>2</a:t>
            </a:r>
            <a:r>
              <a:rPr lang="en-GB" dirty="0"/>
              <a:t> Process</a:t>
            </a:r>
          </a:p>
        </p:txBody>
      </p:sp>
      <p:sp>
        <p:nvSpPr>
          <p:cNvPr id="3" name="Content Placeholder 2"/>
          <p:cNvSpPr>
            <a:spLocks noGrp="1"/>
          </p:cNvSpPr>
          <p:nvPr>
            <p:ph idx="1"/>
          </p:nvPr>
        </p:nvSpPr>
        <p:spPr/>
        <p:txBody>
          <a:bodyPr/>
          <a:lstStyle/>
          <a:p>
            <a:r>
              <a:rPr lang="en-GB" dirty="0"/>
              <a:t>RMDV</a:t>
            </a:r>
            <a:r>
              <a:rPr lang="en-GB" baseline="30000" dirty="0"/>
              <a:t>2</a:t>
            </a:r>
            <a:r>
              <a:rPr lang="en-GB" dirty="0"/>
              <a:t> is a six step business process:</a:t>
            </a:r>
          </a:p>
          <a:p>
            <a:pPr lvl="1"/>
            <a:r>
              <a:rPr lang="en-GB" dirty="0"/>
              <a:t>Steps 1 and 2 are undertaken within the initial programme planning phase</a:t>
            </a:r>
          </a:p>
          <a:p>
            <a:pPr lvl="1"/>
            <a:r>
              <a:rPr lang="en-GB" dirty="0"/>
              <a:t>Steps 3 to 5 are undertaken within the gateway where tests have been planned and executed</a:t>
            </a:r>
          </a:p>
          <a:p>
            <a:pPr lvl="1"/>
            <a:r>
              <a:rPr lang="en-GB" dirty="0"/>
              <a:t>Step 6 is undertaken at the validation gateway of the requirement – when all its tests are resolved</a:t>
            </a:r>
          </a:p>
          <a:p>
            <a:pPr lvl="1"/>
            <a:r>
              <a:rPr lang="en-GB" b="1" dirty="0"/>
              <a:t>Step 1 is undertaken in DOORS. Steps 2 to 6 are primarily undertaken in RTC and RQM</a:t>
            </a:r>
          </a:p>
          <a:p>
            <a:endParaRPr lang="en-GB" dirty="0"/>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a:t>
            </a:fld>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88" y="2319278"/>
            <a:ext cx="11900423" cy="4090771"/>
          </a:xfrm>
          <a:prstGeom prst="rect">
            <a:avLst/>
          </a:prstGeom>
        </p:spPr>
      </p:pic>
    </p:spTree>
    <p:extLst>
      <p:ext uri="{BB962C8B-B14F-4D97-AF65-F5344CB8AC3E}">
        <p14:creationId xmlns:p14="http://schemas.microsoft.com/office/powerpoint/2010/main" val="2365012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10 </a:t>
            </a:r>
            <a:r>
              <a:rPr lang="en-GB" sz="3600" dirty="0"/>
              <a:t>– Create Test Tasks (DVP Creation)</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80</a:t>
            </a:fld>
            <a:endParaRPr lang="en-IN" dirty="0"/>
          </a:p>
        </p:txBody>
      </p:sp>
    </p:spTree>
    <p:extLst>
      <p:ext uri="{BB962C8B-B14F-4D97-AF65-F5344CB8AC3E}">
        <p14:creationId xmlns:p14="http://schemas.microsoft.com/office/powerpoint/2010/main" val="820144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Step 2: Create Test Tasks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81</a:t>
            </a:fld>
            <a:endParaRPr lang="en-IN" dirty="0"/>
          </a:p>
        </p:txBody>
      </p:sp>
      <p:sp>
        <p:nvSpPr>
          <p:cNvPr id="23" name="Rectangle 22"/>
          <p:cNvSpPr>
            <a:spLocks noChangeArrowheads="1"/>
          </p:cNvSpPr>
          <p:nvPr/>
        </p:nvSpPr>
        <p:spPr bwMode="auto">
          <a:xfrm>
            <a:off x="623114" y="969318"/>
            <a:ext cx="3818223" cy="4351236"/>
          </a:xfrm>
          <a:prstGeom prst="rect">
            <a:avLst/>
          </a:prstGeom>
          <a:solidFill>
            <a:srgbClr val="CCFFCC"/>
          </a:solidFill>
          <a:ln w="9525">
            <a:solidFill>
              <a:schemeClr val="bg1"/>
            </a:solidFill>
            <a:miter lim="800000"/>
            <a:headEnd/>
            <a:tailEnd/>
          </a:ln>
        </p:spPr>
        <p:txBody>
          <a:bodyPr wrap="none" anchor="ctr"/>
          <a:lstStyle/>
          <a:p>
            <a:pPr algn="ctr"/>
            <a:endParaRPr lang="en-GB" sz="800" dirty="0">
              <a:solidFill>
                <a:schemeClr val="accent3"/>
              </a:solidFill>
            </a:endParaRPr>
          </a:p>
        </p:txBody>
      </p:sp>
      <p:sp>
        <p:nvSpPr>
          <p:cNvPr id="24" name="Rectangle 4"/>
          <p:cNvSpPr>
            <a:spLocks noChangeArrowheads="1"/>
          </p:cNvSpPr>
          <p:nvPr/>
        </p:nvSpPr>
        <p:spPr bwMode="auto">
          <a:xfrm>
            <a:off x="843540" y="1672732"/>
            <a:ext cx="1438275" cy="360362"/>
          </a:xfrm>
          <a:prstGeom prst="rect">
            <a:avLst/>
          </a:prstGeom>
          <a:solidFill>
            <a:srgbClr val="EAEAEA"/>
          </a:solidFill>
          <a:ln w="9525">
            <a:solidFill>
              <a:schemeClr val="tx1"/>
            </a:solidFill>
            <a:miter lim="800000"/>
            <a:headEnd/>
            <a:tailEnd/>
          </a:ln>
        </p:spPr>
        <p:txBody>
          <a:bodyPr anchor="ctr"/>
          <a:lstStyle/>
          <a:p>
            <a:pPr algn="ctr"/>
            <a:r>
              <a:rPr lang="en-GB" sz="800" dirty="0"/>
              <a:t>Multi-Select Requirement Task(s)</a:t>
            </a:r>
          </a:p>
        </p:txBody>
      </p:sp>
      <p:sp>
        <p:nvSpPr>
          <p:cNvPr id="25" name="Rectangle 8"/>
          <p:cNvSpPr>
            <a:spLocks noChangeArrowheads="1"/>
          </p:cNvSpPr>
          <p:nvPr/>
        </p:nvSpPr>
        <p:spPr bwMode="auto">
          <a:xfrm>
            <a:off x="843540" y="1096469"/>
            <a:ext cx="1439863" cy="358775"/>
          </a:xfrm>
          <a:prstGeom prst="rect">
            <a:avLst/>
          </a:prstGeom>
          <a:solidFill>
            <a:srgbClr val="FF9900"/>
          </a:solidFill>
          <a:ln w="9525">
            <a:solidFill>
              <a:schemeClr val="tx1"/>
            </a:solidFill>
            <a:miter lim="800000"/>
            <a:headEnd/>
            <a:tailEnd/>
          </a:ln>
        </p:spPr>
        <p:txBody>
          <a:bodyPr wrap="none" anchor="ctr"/>
          <a:lstStyle/>
          <a:p>
            <a:pPr algn="ctr"/>
            <a:r>
              <a:rPr lang="en-GB" sz="800" dirty="0"/>
              <a:t>Open Project Plan</a:t>
            </a:r>
          </a:p>
        </p:txBody>
      </p:sp>
      <p:sp>
        <p:nvSpPr>
          <p:cNvPr id="26" name="Rectangle 4"/>
          <p:cNvSpPr>
            <a:spLocks noChangeArrowheads="1"/>
          </p:cNvSpPr>
          <p:nvPr/>
        </p:nvSpPr>
        <p:spPr bwMode="auto">
          <a:xfrm>
            <a:off x="840869" y="2281449"/>
            <a:ext cx="1438275" cy="360362"/>
          </a:xfrm>
          <a:prstGeom prst="rect">
            <a:avLst/>
          </a:prstGeom>
          <a:solidFill>
            <a:srgbClr val="FFCC00"/>
          </a:solidFill>
          <a:ln w="9525">
            <a:solidFill>
              <a:schemeClr val="tx1"/>
            </a:solidFill>
            <a:miter lim="800000"/>
            <a:headEnd/>
            <a:tailEnd/>
          </a:ln>
        </p:spPr>
        <p:txBody>
          <a:bodyPr wrap="none" anchor="ctr"/>
          <a:lstStyle/>
          <a:p>
            <a:pPr algn="ctr"/>
            <a:r>
              <a:rPr lang="en-GB" sz="800" dirty="0"/>
              <a:t>Set </a:t>
            </a:r>
            <a:r>
              <a:rPr lang="en-GB" sz="800" b="1" dirty="0"/>
              <a:t>Planned For </a:t>
            </a:r>
            <a:r>
              <a:rPr lang="en-GB" sz="800" dirty="0"/>
              <a:t>(Gateway)</a:t>
            </a:r>
          </a:p>
          <a:p>
            <a:pPr algn="ctr"/>
            <a:r>
              <a:rPr lang="en-GB" sz="800" dirty="0"/>
              <a:t>+ Save Task / Plan</a:t>
            </a:r>
          </a:p>
        </p:txBody>
      </p:sp>
      <p:cxnSp>
        <p:nvCxnSpPr>
          <p:cNvPr id="27" name="AutoShape 26"/>
          <p:cNvCxnSpPr>
            <a:cxnSpLocks noChangeShapeType="1"/>
            <a:stCxn id="26" idx="2"/>
            <a:endCxn id="39" idx="1"/>
          </p:cNvCxnSpPr>
          <p:nvPr/>
        </p:nvCxnSpPr>
        <p:spPr bwMode="auto">
          <a:xfrm>
            <a:off x="1560007" y="2641811"/>
            <a:ext cx="1084" cy="211906"/>
          </a:xfrm>
          <a:prstGeom prst="straightConnector1">
            <a:avLst/>
          </a:prstGeom>
          <a:noFill/>
          <a:ln w="9525">
            <a:solidFill>
              <a:schemeClr val="tx1"/>
            </a:solidFill>
            <a:round/>
            <a:headEnd/>
            <a:tailEnd type="triangle" w="med" len="med"/>
          </a:ln>
        </p:spPr>
      </p:cxnSp>
      <p:cxnSp>
        <p:nvCxnSpPr>
          <p:cNvPr id="28" name="AutoShape 26"/>
          <p:cNvCxnSpPr>
            <a:cxnSpLocks noChangeShapeType="1"/>
            <a:stCxn id="25" idx="2"/>
            <a:endCxn id="24" idx="0"/>
          </p:cNvCxnSpPr>
          <p:nvPr/>
        </p:nvCxnSpPr>
        <p:spPr bwMode="auto">
          <a:xfrm flipH="1">
            <a:off x="1562678" y="1455244"/>
            <a:ext cx="1587" cy="217488"/>
          </a:xfrm>
          <a:prstGeom prst="straightConnector1">
            <a:avLst/>
          </a:prstGeom>
          <a:noFill/>
          <a:ln w="9525">
            <a:solidFill>
              <a:schemeClr val="tx1"/>
            </a:solidFill>
            <a:round/>
            <a:headEnd/>
            <a:tailEnd type="triangle" w="med" len="med"/>
          </a:ln>
        </p:spPr>
      </p:cxnSp>
      <p:cxnSp>
        <p:nvCxnSpPr>
          <p:cNvPr id="29" name="AutoShape 63"/>
          <p:cNvCxnSpPr>
            <a:cxnSpLocks noChangeShapeType="1"/>
            <a:stCxn id="30" idx="2"/>
            <a:endCxn id="26" idx="3"/>
          </p:cNvCxnSpPr>
          <p:nvPr/>
        </p:nvCxnSpPr>
        <p:spPr bwMode="auto">
          <a:xfrm rot="5400000">
            <a:off x="2699389" y="1639862"/>
            <a:ext cx="401524" cy="1242013"/>
          </a:xfrm>
          <a:prstGeom prst="bentConnector2">
            <a:avLst/>
          </a:prstGeom>
          <a:noFill/>
          <a:ln w="9525">
            <a:solidFill>
              <a:schemeClr val="tx1"/>
            </a:solidFill>
            <a:miter lim="800000"/>
            <a:headEnd/>
            <a:tailEnd type="triangle" w="med" len="med"/>
          </a:ln>
        </p:spPr>
      </p:cxnSp>
      <p:sp>
        <p:nvSpPr>
          <p:cNvPr id="30" name="Rectangle 4"/>
          <p:cNvSpPr>
            <a:spLocks noChangeArrowheads="1"/>
          </p:cNvSpPr>
          <p:nvPr/>
        </p:nvSpPr>
        <p:spPr bwMode="auto">
          <a:xfrm>
            <a:off x="2801225" y="1699743"/>
            <a:ext cx="1439863" cy="360363"/>
          </a:xfrm>
          <a:prstGeom prst="rect">
            <a:avLst/>
          </a:prstGeom>
          <a:solidFill>
            <a:srgbClr val="EAEAEA"/>
          </a:solidFill>
          <a:ln w="9525">
            <a:solidFill>
              <a:schemeClr val="tx1"/>
            </a:solidFill>
            <a:miter lim="800000"/>
            <a:headEnd/>
            <a:tailEnd/>
          </a:ln>
        </p:spPr>
        <p:txBody>
          <a:bodyPr wrap="none" anchor="ctr"/>
          <a:lstStyle/>
          <a:p>
            <a:pPr algn="ctr"/>
            <a:r>
              <a:rPr lang="en-GB" sz="800" dirty="0"/>
              <a:t>(Optional) Add / Remove</a:t>
            </a:r>
          </a:p>
          <a:p>
            <a:pPr algn="ctr"/>
            <a:r>
              <a:rPr lang="en-GB" sz="800" dirty="0"/>
              <a:t>Generic Test Case IDs **</a:t>
            </a:r>
          </a:p>
        </p:txBody>
      </p:sp>
      <p:cxnSp>
        <p:nvCxnSpPr>
          <p:cNvPr id="31" name="AutoShape 26"/>
          <p:cNvCxnSpPr>
            <a:cxnSpLocks noChangeShapeType="1"/>
            <a:stCxn id="40" idx="2"/>
            <a:endCxn id="30" idx="0"/>
          </p:cNvCxnSpPr>
          <p:nvPr/>
        </p:nvCxnSpPr>
        <p:spPr bwMode="auto">
          <a:xfrm>
            <a:off x="3515588" y="1455542"/>
            <a:ext cx="5569" cy="244201"/>
          </a:xfrm>
          <a:prstGeom prst="straightConnector1">
            <a:avLst/>
          </a:prstGeom>
          <a:noFill/>
          <a:ln w="9525">
            <a:solidFill>
              <a:schemeClr val="tx1"/>
            </a:solidFill>
            <a:round/>
            <a:headEnd/>
            <a:tailEnd type="triangle" w="med" len="med"/>
          </a:ln>
        </p:spPr>
      </p:cxnSp>
      <p:sp>
        <p:nvSpPr>
          <p:cNvPr id="32" name="AutoShape 17"/>
          <p:cNvSpPr>
            <a:spLocks noChangeArrowheads="1"/>
          </p:cNvSpPr>
          <p:nvPr/>
        </p:nvSpPr>
        <p:spPr bwMode="auto">
          <a:xfrm>
            <a:off x="983659" y="3508948"/>
            <a:ext cx="1150937" cy="647700"/>
          </a:xfrm>
          <a:prstGeom prst="diamond">
            <a:avLst/>
          </a:prstGeom>
          <a:solidFill>
            <a:srgbClr val="F1EFEF"/>
          </a:solidFill>
          <a:ln w="9525">
            <a:solidFill>
              <a:schemeClr val="tx1"/>
            </a:solidFill>
            <a:miter lim="800000"/>
            <a:headEnd/>
            <a:tailEnd/>
          </a:ln>
        </p:spPr>
        <p:txBody>
          <a:bodyPr wrap="none" anchor="ctr"/>
          <a:lstStyle/>
          <a:p>
            <a:pPr algn="ctr"/>
            <a:r>
              <a:rPr lang="en-GB" sz="800" i="1" dirty="0"/>
              <a:t>All Test Tasks</a:t>
            </a:r>
          </a:p>
          <a:p>
            <a:pPr algn="ctr"/>
            <a:r>
              <a:rPr lang="en-GB" sz="800" i="1" dirty="0"/>
              <a:t>have Gateways?</a:t>
            </a:r>
          </a:p>
        </p:txBody>
      </p:sp>
      <p:sp>
        <p:nvSpPr>
          <p:cNvPr id="33" name="Rectangle 8"/>
          <p:cNvSpPr>
            <a:spLocks noChangeArrowheads="1"/>
          </p:cNvSpPr>
          <p:nvPr/>
        </p:nvSpPr>
        <p:spPr bwMode="auto">
          <a:xfrm>
            <a:off x="2715401" y="3653857"/>
            <a:ext cx="1439863" cy="358775"/>
          </a:xfrm>
          <a:prstGeom prst="rect">
            <a:avLst/>
          </a:prstGeom>
          <a:solidFill>
            <a:srgbClr val="FF9900"/>
          </a:solidFill>
          <a:ln w="9525">
            <a:solidFill>
              <a:schemeClr val="tx1"/>
            </a:solidFill>
            <a:miter lim="800000"/>
            <a:headEnd/>
            <a:tailEnd/>
          </a:ln>
        </p:spPr>
        <p:txBody>
          <a:bodyPr wrap="none" anchor="ctr"/>
          <a:lstStyle/>
          <a:p>
            <a:pPr algn="ctr"/>
            <a:r>
              <a:rPr lang="en-GB" sz="800" dirty="0"/>
              <a:t>Open Test Task</a:t>
            </a:r>
          </a:p>
        </p:txBody>
      </p:sp>
      <p:sp>
        <p:nvSpPr>
          <p:cNvPr id="34" name="Rectangle 4"/>
          <p:cNvSpPr>
            <a:spLocks noChangeArrowheads="1"/>
          </p:cNvSpPr>
          <p:nvPr/>
        </p:nvSpPr>
        <p:spPr bwMode="auto">
          <a:xfrm>
            <a:off x="2715401" y="4228333"/>
            <a:ext cx="1438275" cy="360363"/>
          </a:xfrm>
          <a:prstGeom prst="rect">
            <a:avLst/>
          </a:prstGeom>
          <a:solidFill>
            <a:srgbClr val="FFC000"/>
          </a:solidFill>
          <a:ln w="9525">
            <a:solidFill>
              <a:schemeClr val="tx1"/>
            </a:solidFill>
            <a:miter lim="800000"/>
            <a:headEnd/>
            <a:tailEnd/>
          </a:ln>
        </p:spPr>
        <p:txBody>
          <a:bodyPr wrap="none" anchor="ctr"/>
          <a:lstStyle/>
          <a:p>
            <a:pPr algn="ctr"/>
            <a:r>
              <a:rPr lang="en-GB" sz="800" dirty="0"/>
              <a:t>Set </a:t>
            </a:r>
            <a:r>
              <a:rPr lang="en-GB" sz="800" b="1" dirty="0"/>
              <a:t>Planned For</a:t>
            </a:r>
            <a:r>
              <a:rPr lang="en-GB" sz="800" dirty="0"/>
              <a:t> (Gateway)</a:t>
            </a:r>
          </a:p>
        </p:txBody>
      </p:sp>
      <p:cxnSp>
        <p:nvCxnSpPr>
          <p:cNvPr id="35" name="AutoShape 63"/>
          <p:cNvCxnSpPr>
            <a:cxnSpLocks noChangeShapeType="1"/>
            <a:stCxn id="33" idx="2"/>
            <a:endCxn id="34" idx="0"/>
          </p:cNvCxnSpPr>
          <p:nvPr/>
        </p:nvCxnSpPr>
        <p:spPr bwMode="auto">
          <a:xfrm flipH="1">
            <a:off x="3434539" y="4012632"/>
            <a:ext cx="794" cy="215701"/>
          </a:xfrm>
          <a:prstGeom prst="straightConnector1">
            <a:avLst/>
          </a:prstGeom>
          <a:noFill/>
          <a:ln w="9525">
            <a:solidFill>
              <a:schemeClr val="tx1"/>
            </a:solidFill>
            <a:round/>
            <a:headEnd/>
            <a:tailEnd type="triangle" w="med" len="med"/>
          </a:ln>
        </p:spPr>
      </p:cxnSp>
      <p:sp>
        <p:nvSpPr>
          <p:cNvPr id="36" name="Text Box 44"/>
          <p:cNvSpPr txBox="1">
            <a:spLocks noChangeArrowheads="1"/>
          </p:cNvSpPr>
          <p:nvPr/>
        </p:nvSpPr>
        <p:spPr bwMode="auto">
          <a:xfrm>
            <a:off x="2211345" y="3642944"/>
            <a:ext cx="342900" cy="215900"/>
          </a:xfrm>
          <a:prstGeom prst="rect">
            <a:avLst/>
          </a:prstGeom>
          <a:noFill/>
          <a:ln w="9525">
            <a:noFill/>
            <a:miter lim="800000"/>
            <a:headEnd/>
            <a:tailEnd/>
          </a:ln>
        </p:spPr>
        <p:txBody>
          <a:bodyPr>
            <a:spAutoFit/>
          </a:bodyPr>
          <a:lstStyle/>
          <a:p>
            <a:r>
              <a:rPr lang="en-GB" sz="800" b="1" i="1" dirty="0"/>
              <a:t>No </a:t>
            </a:r>
          </a:p>
        </p:txBody>
      </p:sp>
      <p:cxnSp>
        <p:nvCxnSpPr>
          <p:cNvPr id="37" name="AutoShape 63"/>
          <p:cNvCxnSpPr>
            <a:cxnSpLocks noChangeShapeType="1"/>
            <a:stCxn id="34" idx="3"/>
          </p:cNvCxnSpPr>
          <p:nvPr/>
        </p:nvCxnSpPr>
        <p:spPr bwMode="auto">
          <a:xfrm flipH="1" flipV="1">
            <a:off x="1570079" y="3359691"/>
            <a:ext cx="2583597" cy="1048824"/>
          </a:xfrm>
          <a:prstGeom prst="bentConnector3">
            <a:avLst>
              <a:gd name="adj1" fmla="val -6045"/>
            </a:avLst>
          </a:prstGeom>
          <a:noFill/>
          <a:ln w="9525">
            <a:solidFill>
              <a:schemeClr val="tx1"/>
            </a:solidFill>
            <a:miter lim="800000"/>
            <a:headEnd/>
            <a:tailEnd type="triangle" w="med" len="med"/>
          </a:ln>
        </p:spPr>
      </p:cxnSp>
      <p:sp>
        <p:nvSpPr>
          <p:cNvPr id="38" name="Rectangle 4"/>
          <p:cNvSpPr>
            <a:spLocks noChangeArrowheads="1"/>
          </p:cNvSpPr>
          <p:nvPr/>
        </p:nvSpPr>
        <p:spPr bwMode="auto">
          <a:xfrm>
            <a:off x="637164" y="5308359"/>
            <a:ext cx="3804174" cy="541085"/>
          </a:xfrm>
          <a:prstGeom prst="rect">
            <a:avLst/>
          </a:prstGeom>
          <a:solidFill>
            <a:srgbClr val="339933"/>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b="1" dirty="0">
                <a:solidFill>
                  <a:schemeClr val="bg1"/>
                </a:solidFill>
                <a:effectLst>
                  <a:outerShdw blurRad="38100" dist="38100" dir="2700000" algn="tl">
                    <a:srgbClr val="000000">
                      <a:alpha val="43137"/>
                    </a:srgbClr>
                  </a:outerShdw>
                </a:effectLst>
                <a:cs typeface="+mn-cs"/>
              </a:rPr>
              <a:t>2. Create Test Tasks</a:t>
            </a:r>
          </a:p>
        </p:txBody>
      </p:sp>
      <p:sp>
        <p:nvSpPr>
          <p:cNvPr id="39" name="AutoShape 71"/>
          <p:cNvSpPr>
            <a:spLocks noChangeArrowheads="1"/>
          </p:cNvSpPr>
          <p:nvPr/>
        </p:nvSpPr>
        <p:spPr bwMode="auto">
          <a:xfrm>
            <a:off x="768928" y="2853717"/>
            <a:ext cx="1584325" cy="356718"/>
          </a:xfrm>
          <a:prstGeom prst="flowChartInputOutput">
            <a:avLst/>
          </a:prstGeom>
          <a:solidFill>
            <a:srgbClr val="FFFF99"/>
          </a:solidFill>
          <a:ln w="9525">
            <a:solidFill>
              <a:schemeClr val="tx1"/>
            </a:solidFill>
            <a:miter lim="800000"/>
            <a:headEnd/>
            <a:tailEnd/>
          </a:ln>
        </p:spPr>
        <p:txBody>
          <a:bodyPr wrap="none" anchor="ctr"/>
          <a:lstStyle/>
          <a:p>
            <a:pPr algn="ctr"/>
            <a:r>
              <a:rPr lang="en-GB" sz="800" i="1" dirty="0"/>
              <a:t>Test Tasks</a:t>
            </a:r>
          </a:p>
          <a:p>
            <a:pPr algn="ctr"/>
            <a:r>
              <a:rPr lang="en-GB" sz="800" i="1" dirty="0"/>
              <a:t>Generated</a:t>
            </a:r>
          </a:p>
        </p:txBody>
      </p:sp>
      <p:sp>
        <p:nvSpPr>
          <p:cNvPr id="40" name="Rectangle 8"/>
          <p:cNvSpPr>
            <a:spLocks noChangeArrowheads="1"/>
          </p:cNvSpPr>
          <p:nvPr/>
        </p:nvSpPr>
        <p:spPr bwMode="auto">
          <a:xfrm>
            <a:off x="2795656" y="1096767"/>
            <a:ext cx="1439863" cy="358775"/>
          </a:xfrm>
          <a:prstGeom prst="rect">
            <a:avLst/>
          </a:prstGeom>
          <a:solidFill>
            <a:srgbClr val="FF9900"/>
          </a:solidFill>
          <a:ln w="9525">
            <a:solidFill>
              <a:schemeClr val="tx1"/>
            </a:solidFill>
            <a:miter lim="800000"/>
            <a:headEnd/>
            <a:tailEnd/>
          </a:ln>
        </p:spPr>
        <p:txBody>
          <a:bodyPr wrap="none" anchor="ctr"/>
          <a:lstStyle/>
          <a:p>
            <a:pPr algn="ctr"/>
            <a:r>
              <a:rPr lang="en-GB" sz="800" dirty="0"/>
              <a:t>Open Requirement Task</a:t>
            </a:r>
          </a:p>
        </p:txBody>
      </p:sp>
      <p:cxnSp>
        <p:nvCxnSpPr>
          <p:cNvPr id="41" name="AutoShape 26"/>
          <p:cNvCxnSpPr>
            <a:cxnSpLocks noChangeShapeType="1"/>
            <a:stCxn id="25" idx="3"/>
            <a:endCxn id="40" idx="1"/>
          </p:cNvCxnSpPr>
          <p:nvPr/>
        </p:nvCxnSpPr>
        <p:spPr bwMode="auto">
          <a:xfrm>
            <a:off x="2283403" y="1275857"/>
            <a:ext cx="512253" cy="298"/>
          </a:xfrm>
          <a:prstGeom prst="straightConnector1">
            <a:avLst/>
          </a:prstGeom>
          <a:noFill/>
          <a:ln w="9525">
            <a:solidFill>
              <a:schemeClr val="tx1"/>
            </a:solidFill>
            <a:round/>
            <a:headEnd/>
            <a:tailEnd type="triangle" w="med" len="med"/>
          </a:ln>
        </p:spPr>
      </p:cxnSp>
      <p:cxnSp>
        <p:nvCxnSpPr>
          <p:cNvPr id="42" name="AutoShape 26"/>
          <p:cNvCxnSpPr>
            <a:cxnSpLocks noChangeShapeType="1"/>
            <a:stCxn id="24" idx="2"/>
            <a:endCxn id="26" idx="0"/>
          </p:cNvCxnSpPr>
          <p:nvPr/>
        </p:nvCxnSpPr>
        <p:spPr bwMode="auto">
          <a:xfrm flipH="1">
            <a:off x="1560007" y="2033094"/>
            <a:ext cx="2671" cy="248355"/>
          </a:xfrm>
          <a:prstGeom prst="straightConnector1">
            <a:avLst/>
          </a:prstGeom>
          <a:noFill/>
          <a:ln w="9525">
            <a:solidFill>
              <a:schemeClr val="tx1"/>
            </a:solidFill>
            <a:round/>
            <a:headEnd/>
            <a:tailEnd type="triangle" w="med" len="med"/>
          </a:ln>
        </p:spPr>
      </p:cxnSp>
      <p:cxnSp>
        <p:nvCxnSpPr>
          <p:cNvPr id="43" name="AutoShape 23"/>
          <p:cNvCxnSpPr>
            <a:cxnSpLocks noChangeShapeType="1"/>
            <a:stCxn id="39" idx="4"/>
            <a:endCxn id="32" idx="0"/>
          </p:cNvCxnSpPr>
          <p:nvPr/>
        </p:nvCxnSpPr>
        <p:spPr bwMode="auto">
          <a:xfrm flipH="1">
            <a:off x="1559128" y="3210435"/>
            <a:ext cx="1963" cy="298513"/>
          </a:xfrm>
          <a:prstGeom prst="straightConnector1">
            <a:avLst/>
          </a:prstGeom>
          <a:noFill/>
          <a:ln w="9525">
            <a:solidFill>
              <a:schemeClr val="tx1"/>
            </a:solidFill>
            <a:round/>
            <a:headEnd/>
            <a:tailEnd type="triangle" w="med" len="med"/>
          </a:ln>
        </p:spPr>
      </p:cxnSp>
      <p:cxnSp>
        <p:nvCxnSpPr>
          <p:cNvPr id="44" name="AutoShape 23"/>
          <p:cNvCxnSpPr>
            <a:cxnSpLocks noChangeShapeType="1"/>
            <a:stCxn id="32" idx="3"/>
            <a:endCxn id="33" idx="1"/>
          </p:cNvCxnSpPr>
          <p:nvPr/>
        </p:nvCxnSpPr>
        <p:spPr bwMode="auto">
          <a:xfrm>
            <a:off x="2134596" y="3832798"/>
            <a:ext cx="580805" cy="447"/>
          </a:xfrm>
          <a:prstGeom prst="straightConnector1">
            <a:avLst/>
          </a:prstGeom>
          <a:noFill/>
          <a:ln w="9525">
            <a:solidFill>
              <a:schemeClr val="tx1"/>
            </a:solidFill>
            <a:round/>
            <a:headEnd/>
            <a:tailEnd type="triangle" w="med" len="med"/>
          </a:ln>
        </p:spPr>
      </p:cxnSp>
      <p:sp>
        <p:nvSpPr>
          <p:cNvPr id="45" name="Text Box 44"/>
          <p:cNvSpPr txBox="1">
            <a:spLocks noChangeArrowheads="1"/>
          </p:cNvSpPr>
          <p:nvPr/>
        </p:nvSpPr>
        <p:spPr bwMode="auto">
          <a:xfrm>
            <a:off x="2372501" y="1095858"/>
            <a:ext cx="342900" cy="215444"/>
          </a:xfrm>
          <a:prstGeom prst="rect">
            <a:avLst/>
          </a:prstGeom>
          <a:noFill/>
          <a:ln w="9525">
            <a:noFill/>
            <a:miter lim="800000"/>
            <a:headEnd/>
            <a:tailEnd/>
          </a:ln>
        </p:spPr>
        <p:txBody>
          <a:bodyPr>
            <a:spAutoFit/>
          </a:bodyPr>
          <a:lstStyle/>
          <a:p>
            <a:r>
              <a:rPr lang="en-GB" sz="800" b="1" i="1" dirty="0"/>
              <a:t>or </a:t>
            </a:r>
          </a:p>
        </p:txBody>
      </p:sp>
      <p:sp>
        <p:nvSpPr>
          <p:cNvPr id="46" name="TextBox 45"/>
          <p:cNvSpPr txBox="1"/>
          <p:nvPr/>
        </p:nvSpPr>
        <p:spPr>
          <a:xfrm>
            <a:off x="2859417" y="2475274"/>
            <a:ext cx="1481336" cy="461665"/>
          </a:xfrm>
          <a:prstGeom prst="rect">
            <a:avLst/>
          </a:prstGeom>
          <a:noFill/>
        </p:spPr>
        <p:txBody>
          <a:bodyPr wrap="square" rtlCol="0">
            <a:spAutoFit/>
          </a:bodyPr>
          <a:lstStyle/>
          <a:p>
            <a:r>
              <a:rPr lang="en-GB" sz="800" dirty="0"/>
              <a:t>** Use if you want to review or modify the generic tests cases for a requirement</a:t>
            </a:r>
          </a:p>
        </p:txBody>
      </p:sp>
      <p:sp>
        <p:nvSpPr>
          <p:cNvPr id="47" name="Flowchart: Alternate Process 11"/>
          <p:cNvSpPr>
            <a:spLocks noChangeArrowheads="1"/>
          </p:cNvSpPr>
          <p:nvPr/>
        </p:nvSpPr>
        <p:spPr bwMode="auto">
          <a:xfrm>
            <a:off x="838617" y="4725687"/>
            <a:ext cx="1439863" cy="341313"/>
          </a:xfrm>
          <a:prstGeom prst="flowChartAlternateProcess">
            <a:avLst/>
          </a:prstGeom>
          <a:solidFill>
            <a:srgbClr val="C0C0C0"/>
          </a:solidFill>
          <a:ln w="9525" algn="ctr">
            <a:solidFill>
              <a:schemeClr val="tx1"/>
            </a:solidFill>
            <a:round/>
            <a:headEnd/>
            <a:tailEnd/>
          </a:ln>
        </p:spPr>
        <p:txBody>
          <a:bodyPr wrap="none" anchor="ctr"/>
          <a:lstStyle/>
          <a:p>
            <a:pPr algn="ctr"/>
            <a:r>
              <a:rPr lang="en-GB" sz="800" dirty="0"/>
              <a:t>End of Test Plan Creation</a:t>
            </a:r>
          </a:p>
        </p:txBody>
      </p:sp>
      <p:cxnSp>
        <p:nvCxnSpPr>
          <p:cNvPr id="48" name="AutoShape 23"/>
          <p:cNvCxnSpPr>
            <a:cxnSpLocks noChangeShapeType="1"/>
            <a:stCxn id="32" idx="2"/>
            <a:endCxn id="47" idx="0"/>
          </p:cNvCxnSpPr>
          <p:nvPr/>
        </p:nvCxnSpPr>
        <p:spPr bwMode="auto">
          <a:xfrm flipH="1">
            <a:off x="1558549" y="4156648"/>
            <a:ext cx="579" cy="569039"/>
          </a:xfrm>
          <a:prstGeom prst="straightConnector1">
            <a:avLst/>
          </a:prstGeom>
          <a:noFill/>
          <a:ln w="9525">
            <a:solidFill>
              <a:schemeClr val="tx1"/>
            </a:solidFill>
            <a:round/>
            <a:headEnd/>
            <a:tailEnd type="triangle" w="med" len="med"/>
          </a:ln>
        </p:spPr>
      </p:cxnSp>
      <p:sp>
        <p:nvSpPr>
          <p:cNvPr id="49" name="Text Box 44"/>
          <p:cNvSpPr txBox="1">
            <a:spLocks noChangeArrowheads="1"/>
          </p:cNvSpPr>
          <p:nvPr/>
        </p:nvSpPr>
        <p:spPr bwMode="auto">
          <a:xfrm>
            <a:off x="1528276" y="4271423"/>
            <a:ext cx="395037" cy="215444"/>
          </a:xfrm>
          <a:prstGeom prst="rect">
            <a:avLst/>
          </a:prstGeom>
          <a:noFill/>
          <a:ln w="9525">
            <a:noFill/>
            <a:miter lim="800000"/>
            <a:headEnd/>
            <a:tailEnd/>
          </a:ln>
        </p:spPr>
        <p:txBody>
          <a:bodyPr wrap="square">
            <a:spAutoFit/>
          </a:bodyPr>
          <a:lstStyle/>
          <a:p>
            <a:r>
              <a:rPr lang="en-GB" sz="800" b="1" i="1" dirty="0"/>
              <a:t>Yes </a:t>
            </a:r>
          </a:p>
        </p:txBody>
      </p:sp>
      <p:cxnSp>
        <p:nvCxnSpPr>
          <p:cNvPr id="50" name="AutoShape 23"/>
          <p:cNvCxnSpPr>
            <a:cxnSpLocks noChangeShapeType="1"/>
            <a:stCxn id="39" idx="4"/>
          </p:cNvCxnSpPr>
          <p:nvPr/>
        </p:nvCxnSpPr>
        <p:spPr bwMode="auto">
          <a:xfrm>
            <a:off x="1561091" y="3210435"/>
            <a:ext cx="1586" cy="149256"/>
          </a:xfrm>
          <a:prstGeom prst="straightConnector1">
            <a:avLst/>
          </a:prstGeom>
          <a:noFill/>
          <a:ln w="9525">
            <a:solidFill>
              <a:schemeClr val="tx1"/>
            </a:solidFill>
            <a:round/>
            <a:headEnd/>
            <a:tailEnd type="diamond" w="med" len="med"/>
          </a:ln>
        </p:spPr>
      </p:cxnSp>
      <p:grpSp>
        <p:nvGrpSpPr>
          <p:cNvPr id="51" name="Group 50"/>
          <p:cNvGrpSpPr/>
          <p:nvPr/>
        </p:nvGrpSpPr>
        <p:grpSpPr>
          <a:xfrm>
            <a:off x="850941" y="2278446"/>
            <a:ext cx="9720749" cy="1155870"/>
            <a:chOff x="-956399" y="3835617"/>
            <a:chExt cx="9720749" cy="1155870"/>
          </a:xfrm>
        </p:grpSpPr>
        <p:sp>
          <p:nvSpPr>
            <p:cNvPr id="52" name="Rectangle 4"/>
            <p:cNvSpPr>
              <a:spLocks noChangeArrowheads="1"/>
            </p:cNvSpPr>
            <p:nvPr/>
          </p:nvSpPr>
          <p:spPr bwMode="auto">
            <a:xfrm>
              <a:off x="3347610" y="3973921"/>
              <a:ext cx="5416740" cy="101756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lvl="0"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Initially all requirement tasks transferred from DOORS are </a:t>
              </a:r>
              <a:r>
                <a:rPr lang="en-GB" sz="1400" b="1" kern="0" dirty="0">
                  <a:solidFill>
                    <a:srgbClr val="FFFFFF"/>
                  </a:solidFill>
                  <a:effectLst>
                    <a:outerShdw blurRad="38100" dist="38100" dir="2700000" algn="tl">
                      <a:srgbClr val="000000">
                        <a:alpha val="43137"/>
                      </a:srgbClr>
                    </a:outerShdw>
                  </a:effectLst>
                  <a:cs typeface="Arial" charset="0"/>
                </a:rPr>
                <a:t>planned</a:t>
              </a:r>
              <a:r>
                <a:rPr lang="en-GB" sz="1400" kern="0" dirty="0">
                  <a:solidFill>
                    <a:srgbClr val="FFFFFF"/>
                  </a:solidFill>
                  <a:effectLst>
                    <a:outerShdw blurRad="38100" dist="38100" dir="2700000" algn="tl">
                      <a:srgbClr val="000000">
                        <a:alpha val="43137"/>
                      </a:srgbClr>
                    </a:outerShdw>
                  </a:effectLst>
                  <a:cs typeface="Arial" charset="0"/>
                </a:rPr>
                <a:t> against the project</a:t>
              </a:r>
            </a:p>
            <a:p>
              <a:pPr marL="285750" lvl="0"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It is important to plan the requirement to its validation gateway – as this generates the test tasks</a:t>
              </a:r>
            </a:p>
          </p:txBody>
        </p:sp>
        <p:sp>
          <p:nvSpPr>
            <p:cNvPr id="53" name="Rectangle 4"/>
            <p:cNvSpPr>
              <a:spLocks noChangeArrowheads="1"/>
            </p:cNvSpPr>
            <p:nvPr/>
          </p:nvSpPr>
          <p:spPr bwMode="auto">
            <a:xfrm>
              <a:off x="-956399" y="3835617"/>
              <a:ext cx="1438275" cy="373039"/>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54" name="Elbow Connector 53"/>
            <p:cNvCxnSpPr>
              <a:stCxn id="52" idx="1"/>
              <a:endCxn id="53" idx="3"/>
            </p:cNvCxnSpPr>
            <p:nvPr/>
          </p:nvCxnSpPr>
          <p:spPr>
            <a:xfrm rot="10800000">
              <a:off x="481876" y="4022138"/>
              <a:ext cx="2865734" cy="460567"/>
            </a:xfrm>
            <a:prstGeom prst="bentConnector3">
              <a:avLst>
                <a:gd name="adj1" fmla="val 84876"/>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840205" y="755425"/>
            <a:ext cx="9731485" cy="1063475"/>
            <a:chOff x="-967135" y="3877101"/>
            <a:chExt cx="9731485" cy="1063475"/>
          </a:xfrm>
        </p:grpSpPr>
        <p:sp>
          <p:nvSpPr>
            <p:cNvPr id="61" name="Rectangle 4"/>
            <p:cNvSpPr>
              <a:spLocks noChangeArrowheads="1"/>
            </p:cNvSpPr>
            <p:nvPr/>
          </p:nvSpPr>
          <p:spPr bwMode="auto">
            <a:xfrm>
              <a:off x="3347610" y="3877101"/>
              <a:ext cx="5416740" cy="1063475"/>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b="1" kern="0" dirty="0">
                  <a:solidFill>
                    <a:srgbClr val="FFFFFF"/>
                  </a:solidFill>
                  <a:effectLst>
                    <a:outerShdw blurRad="38100" dist="38100" dir="2700000" algn="tl">
                      <a:srgbClr val="000000">
                        <a:alpha val="43137"/>
                      </a:srgbClr>
                    </a:outerShdw>
                  </a:effectLst>
                  <a:cs typeface="Arial" charset="0"/>
                </a:rPr>
                <a:t>Requirement tasks </a:t>
              </a:r>
              <a:r>
                <a:rPr lang="en-GB" sz="1400" kern="0" dirty="0">
                  <a:solidFill>
                    <a:srgbClr val="FFFFFF"/>
                  </a:solidFill>
                  <a:effectLst>
                    <a:outerShdw blurRad="38100" dist="38100" dir="2700000" algn="tl">
                      <a:srgbClr val="000000">
                        <a:alpha val="43137"/>
                      </a:srgbClr>
                    </a:outerShdw>
                  </a:effectLst>
                  <a:cs typeface="Arial" charset="0"/>
                </a:rPr>
                <a:t>can be planned for testing within a plan or by opening the individual task</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lang="en-GB" sz="1400" kern="0" dirty="0">
                  <a:solidFill>
                    <a:srgbClr val="FFFFFF"/>
                  </a:solidFill>
                  <a:effectLst>
                    <a:outerShdw blurRad="38100" dist="38100" dir="2700000" algn="tl">
                      <a:srgbClr val="000000">
                        <a:alpha val="43137"/>
                      </a:srgbClr>
                    </a:outerShdw>
                  </a:effectLst>
                  <a:cs typeface="Arial" charset="0"/>
                </a:rPr>
                <a:t>The benefit of planning the individual task is that the user retains control on which test tasks are created</a:t>
              </a:r>
            </a:p>
          </p:txBody>
        </p:sp>
        <p:sp>
          <p:nvSpPr>
            <p:cNvPr id="62" name="Rectangle 4"/>
            <p:cNvSpPr>
              <a:spLocks noChangeArrowheads="1"/>
            </p:cNvSpPr>
            <p:nvPr/>
          </p:nvSpPr>
          <p:spPr bwMode="auto">
            <a:xfrm>
              <a:off x="-967135" y="4209639"/>
              <a:ext cx="3395314" cy="382537"/>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63" name="Elbow Connector 62"/>
            <p:cNvCxnSpPr>
              <a:stCxn id="61" idx="1"/>
              <a:endCxn id="62" idx="3"/>
            </p:cNvCxnSpPr>
            <p:nvPr/>
          </p:nvCxnSpPr>
          <p:spPr>
            <a:xfrm flipH="1" flipV="1">
              <a:off x="2428179" y="4400908"/>
              <a:ext cx="919431" cy="7931"/>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697101" y="3529230"/>
            <a:ext cx="7874589" cy="1185824"/>
            <a:chOff x="889761" y="3414647"/>
            <a:chExt cx="7874589" cy="1185824"/>
          </a:xfrm>
        </p:grpSpPr>
        <p:sp>
          <p:nvSpPr>
            <p:cNvPr id="68" name="Rectangle 4"/>
            <p:cNvSpPr>
              <a:spLocks noChangeArrowheads="1"/>
            </p:cNvSpPr>
            <p:nvPr/>
          </p:nvSpPr>
          <p:spPr bwMode="auto">
            <a:xfrm>
              <a:off x="3347610" y="3414647"/>
              <a:ext cx="5416740" cy="1185824"/>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indent="-285750" fontAlgn="base">
                <a:spcBef>
                  <a:spcPct val="0"/>
                </a:spcBef>
                <a:spcAft>
                  <a:spcPct val="0"/>
                </a:spcAft>
                <a:buFont typeface="Arial" panose="020B0604020202020204" pitchFamily="34" charset="0"/>
                <a:buChar char="•"/>
                <a:defRPr/>
              </a:pPr>
              <a:r>
                <a:rPr lang="en-GB" sz="1400" b="1" kern="0" dirty="0">
                  <a:solidFill>
                    <a:srgbClr val="FFFFFF"/>
                  </a:solidFill>
                  <a:effectLst>
                    <a:outerShdw blurRad="38100" dist="38100" dir="2700000" algn="tl">
                      <a:srgbClr val="000000">
                        <a:alpha val="43137"/>
                      </a:srgbClr>
                    </a:outerShdw>
                  </a:effectLst>
                  <a:cs typeface="Arial" charset="0"/>
                </a:rPr>
                <a:t>Test tasks </a:t>
              </a:r>
              <a:r>
                <a:rPr lang="en-GB" sz="1400" kern="0" dirty="0">
                  <a:solidFill>
                    <a:srgbClr val="FFFFFF"/>
                  </a:solidFill>
                  <a:effectLst>
                    <a:outerShdw blurRad="38100" dist="38100" dir="2700000" algn="tl">
                      <a:srgbClr val="000000">
                        <a:alpha val="43137"/>
                      </a:srgbClr>
                    </a:outerShdw>
                  </a:effectLst>
                  <a:cs typeface="Arial" charset="0"/>
                </a:rPr>
                <a:t>are planned against a gateway to ensure that the DVP plan is complete. (Note, most of these will be pre-populated)</a:t>
              </a:r>
            </a:p>
            <a:p>
              <a:pPr marL="285750" indent="-285750" fontAlgn="base">
                <a:spcBef>
                  <a:spcPct val="0"/>
                </a:spcBef>
                <a:spcAft>
                  <a:spcPct val="0"/>
                </a:spcAft>
                <a:buFont typeface="Arial" panose="020B0604020202020204" pitchFamily="34" charset="0"/>
                <a:buChar char="•"/>
                <a:defRPr/>
              </a:pPr>
              <a:r>
                <a:rPr lang="en-GB" sz="1400" kern="0" dirty="0">
                  <a:solidFill>
                    <a:srgbClr val="FFFFFF"/>
                  </a:solidFill>
                  <a:effectLst>
                    <a:outerShdw blurRad="38100" dist="38100" dir="2700000" algn="tl">
                      <a:srgbClr val="000000">
                        <a:alpha val="43137"/>
                      </a:srgbClr>
                    </a:outerShdw>
                  </a:effectLst>
                  <a:cs typeface="Arial" charset="0"/>
                </a:rPr>
                <a:t>There is no need to schedule the actual dates for the test until its planned gateway is current. </a:t>
              </a:r>
            </a:p>
          </p:txBody>
        </p:sp>
        <p:sp>
          <p:nvSpPr>
            <p:cNvPr id="69" name="Rectangle 4"/>
            <p:cNvSpPr>
              <a:spLocks noChangeArrowheads="1"/>
            </p:cNvSpPr>
            <p:nvPr/>
          </p:nvSpPr>
          <p:spPr bwMode="auto">
            <a:xfrm>
              <a:off x="889761" y="3522866"/>
              <a:ext cx="1463977" cy="951247"/>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70" name="Elbow Connector 69"/>
            <p:cNvCxnSpPr>
              <a:stCxn id="68" idx="1"/>
              <a:endCxn id="69" idx="3"/>
            </p:cNvCxnSpPr>
            <p:nvPr/>
          </p:nvCxnSpPr>
          <p:spPr>
            <a:xfrm flipH="1" flipV="1">
              <a:off x="2353738" y="3998490"/>
              <a:ext cx="993872" cy="9069"/>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658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Plan – 01 Planning Req view</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82</a:t>
            </a:fld>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7" y="733647"/>
            <a:ext cx="9183147" cy="5559059"/>
          </a:xfrm>
          <a:prstGeom prst="rect">
            <a:avLst/>
          </a:prstGeom>
        </p:spPr>
      </p:pic>
      <p:sp>
        <p:nvSpPr>
          <p:cNvPr id="8" name="Rectangular Callout 7"/>
          <p:cNvSpPr/>
          <p:nvPr/>
        </p:nvSpPr>
        <p:spPr>
          <a:xfrm>
            <a:off x="1649786" y="1733107"/>
            <a:ext cx="1252902" cy="370224"/>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Plan Name</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9" name="Rectangular Callout 8"/>
          <p:cNvSpPr/>
          <p:nvPr/>
        </p:nvSpPr>
        <p:spPr>
          <a:xfrm>
            <a:off x="7018153" y="3249282"/>
            <a:ext cx="1257537" cy="370224"/>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Task Owner</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1" name="Rectangular Callout 10"/>
          <p:cNvSpPr/>
          <p:nvPr/>
        </p:nvSpPr>
        <p:spPr>
          <a:xfrm>
            <a:off x="9294607" y="2469937"/>
            <a:ext cx="1059066" cy="370224"/>
          </a:xfrm>
          <a:prstGeom prst="wedgeRectCallout">
            <a:avLst>
              <a:gd name="adj1" fmla="val 20386"/>
              <a:gd name="adj2" fmla="val -74799"/>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Plan save</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2" name="Rectangular Callout 11"/>
          <p:cNvSpPr/>
          <p:nvPr/>
        </p:nvSpPr>
        <p:spPr>
          <a:xfrm>
            <a:off x="8179996" y="4213739"/>
            <a:ext cx="1190831" cy="370224"/>
          </a:xfrm>
          <a:prstGeom prst="wedgeRectCallout">
            <a:avLst>
              <a:gd name="adj1" fmla="val 27852"/>
              <a:gd name="adj2" fmla="val -89712"/>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Task Status</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3" name="Rectangular Callout 12"/>
          <p:cNvSpPr/>
          <p:nvPr/>
        </p:nvSpPr>
        <p:spPr>
          <a:xfrm>
            <a:off x="8405005" y="3249282"/>
            <a:ext cx="1093414" cy="370224"/>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Due Date</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4" name="Rectangular Callout 13"/>
          <p:cNvSpPr/>
          <p:nvPr/>
        </p:nvSpPr>
        <p:spPr>
          <a:xfrm>
            <a:off x="4830414" y="2793994"/>
            <a:ext cx="868637" cy="370224"/>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Filter</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5" name="Rectangular Callout 14"/>
          <p:cNvSpPr/>
          <p:nvPr/>
        </p:nvSpPr>
        <p:spPr>
          <a:xfrm>
            <a:off x="8559210" y="5120680"/>
            <a:ext cx="1261730" cy="370224"/>
          </a:xfrm>
          <a:prstGeom prst="wedgeRectCallout">
            <a:avLst>
              <a:gd name="adj1" fmla="val 62674"/>
              <a:gd name="adj2" fmla="val -32273"/>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Work Item ID</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6" name="Rectangular Callout 15"/>
          <p:cNvSpPr/>
          <p:nvPr/>
        </p:nvSpPr>
        <p:spPr>
          <a:xfrm>
            <a:off x="1759635" y="2793994"/>
            <a:ext cx="868637" cy="370224"/>
          </a:xfrm>
          <a:prstGeom prst="wedgeRectCallout">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View</a:t>
            </a:r>
          </a:p>
        </p:txBody>
      </p:sp>
      <p:sp>
        <p:nvSpPr>
          <p:cNvPr id="17" name="Rectangular Callout 16"/>
          <p:cNvSpPr/>
          <p:nvPr/>
        </p:nvSpPr>
        <p:spPr>
          <a:xfrm>
            <a:off x="2692070" y="3434394"/>
            <a:ext cx="684249" cy="370224"/>
          </a:xfrm>
          <a:prstGeom prst="wedgeRectCallou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Task</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20" name="Rectangular Callout 19"/>
          <p:cNvSpPr/>
          <p:nvPr/>
        </p:nvSpPr>
        <p:spPr>
          <a:xfrm>
            <a:off x="8671497" y="632502"/>
            <a:ext cx="1958554" cy="837927"/>
          </a:xfrm>
          <a:prstGeom prst="wedgeRectCallout">
            <a:avLst>
              <a:gd name="adj1" fmla="val 21452"/>
              <a:gd name="adj2" fmla="val 58211"/>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This is the </a:t>
            </a:r>
            <a:r>
              <a:rPr lang="en-GB" sz="1400" b="1" kern="0" dirty="0">
                <a:solidFill>
                  <a:srgbClr val="FFFFFF"/>
                </a:solidFill>
                <a:effectLst>
                  <a:outerShdw blurRad="38100" dist="38100" dir="2700000" algn="tl">
                    <a:srgbClr val="000000">
                      <a:alpha val="43137"/>
                    </a:srgbClr>
                  </a:outerShdw>
                </a:effectLst>
                <a:cs typeface="Arial" charset="0"/>
              </a:rPr>
              <a:t>default</a:t>
            </a:r>
            <a:r>
              <a:rPr lang="en-GB" sz="1400" kern="0" dirty="0">
                <a:solidFill>
                  <a:srgbClr val="FFFFFF"/>
                </a:solidFill>
                <a:effectLst>
                  <a:outerShdw blurRad="38100" dist="38100" dir="2700000" algn="tl">
                    <a:srgbClr val="000000">
                      <a:alpha val="43137"/>
                    </a:srgbClr>
                  </a:outerShdw>
                </a:effectLst>
                <a:cs typeface="Arial" charset="0"/>
              </a:rPr>
              <a:t> view for planning and viewing the plan</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167335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15" grpId="0" animBg="1"/>
      <p:bldP spid="16" grpId="0" animBg="1"/>
      <p:bldP spid="1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7" y="733646"/>
            <a:ext cx="9130754" cy="5559059"/>
          </a:xfrm>
          <a:prstGeom prst="rect">
            <a:avLst/>
          </a:prstGeom>
        </p:spPr>
      </p:pic>
      <p:sp>
        <p:nvSpPr>
          <p:cNvPr id="2" name="Title 1"/>
          <p:cNvSpPr>
            <a:spLocks noGrp="1"/>
          </p:cNvSpPr>
          <p:nvPr>
            <p:ph type="title"/>
          </p:nvPr>
        </p:nvSpPr>
        <p:spPr/>
        <p:txBody>
          <a:bodyPr/>
          <a:lstStyle/>
          <a:p>
            <a:r>
              <a:rPr lang="en-GB" dirty="0"/>
              <a:t>Project Plan – 04 My Plan Items view</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83</a:t>
            </a:fld>
            <a:endParaRPr lang="en-IN" dirty="0"/>
          </a:p>
        </p:txBody>
      </p:sp>
      <p:sp>
        <p:nvSpPr>
          <p:cNvPr id="8" name="Rectangular Callout 7"/>
          <p:cNvSpPr/>
          <p:nvPr/>
        </p:nvSpPr>
        <p:spPr>
          <a:xfrm>
            <a:off x="8769427" y="632502"/>
            <a:ext cx="1992828" cy="1181308"/>
          </a:xfrm>
          <a:prstGeom prst="wedgeRectCallout">
            <a:avLst>
              <a:gd name="adj1" fmla="val 20822"/>
              <a:gd name="adj2" fmla="val 56725"/>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This view shows only the tasks </a:t>
            </a:r>
            <a:r>
              <a:rPr lang="en-GB" sz="1400" b="1" kern="0" dirty="0">
                <a:solidFill>
                  <a:srgbClr val="FFFFFF"/>
                </a:solidFill>
                <a:effectLst>
                  <a:outerShdw blurRad="38100" dist="38100" dir="2700000" algn="tl">
                    <a:srgbClr val="000000">
                      <a:alpha val="43137"/>
                    </a:srgbClr>
                  </a:outerShdw>
                </a:effectLst>
                <a:cs typeface="Arial" charset="0"/>
              </a:rPr>
              <a:t>owned</a:t>
            </a:r>
            <a:r>
              <a:rPr lang="en-GB" sz="1400" kern="0" dirty="0">
                <a:solidFill>
                  <a:srgbClr val="FFFFFF"/>
                </a:solidFill>
                <a:effectLst>
                  <a:outerShdw blurRad="38100" dist="38100" dir="2700000" algn="tl">
                    <a:srgbClr val="000000">
                      <a:alpha val="43137"/>
                    </a:srgbClr>
                  </a:outerShdw>
                </a:effectLst>
                <a:cs typeface="Arial" charset="0"/>
              </a:rPr>
              <a:t> by you, and is very useful for filtering large plans with multiple users</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9" name="Rectangle 4"/>
          <p:cNvSpPr>
            <a:spLocks noChangeArrowheads="1"/>
          </p:cNvSpPr>
          <p:nvPr/>
        </p:nvSpPr>
        <p:spPr bwMode="auto">
          <a:xfrm>
            <a:off x="7110485" y="3648466"/>
            <a:ext cx="804231" cy="1529462"/>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Tree>
    <p:extLst>
      <p:ext uri="{BB962C8B-B14F-4D97-AF65-F5344CB8AC3E}">
        <p14:creationId xmlns:p14="http://schemas.microsoft.com/office/powerpoint/2010/main" val="28931618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Test Tasks from the Project Plan</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84</a:t>
            </a:fld>
            <a:endParaRPr lang="en-IN"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8605" y="1148573"/>
            <a:ext cx="7875826" cy="3958683"/>
          </a:xfrm>
          <a:prstGeom prst="rect">
            <a:avLst/>
          </a:prstGeom>
        </p:spPr>
      </p:pic>
      <p:sp>
        <p:nvSpPr>
          <p:cNvPr id="8" name="Rectangular Callout 7"/>
          <p:cNvSpPr/>
          <p:nvPr/>
        </p:nvSpPr>
        <p:spPr>
          <a:xfrm>
            <a:off x="5051503" y="1929160"/>
            <a:ext cx="2475570" cy="780586"/>
          </a:xfrm>
          <a:prstGeom prst="wedgeRectCallout">
            <a:avLst>
              <a:gd name="adj1" fmla="val 9582"/>
              <a:gd name="adj2" fmla="val 72500"/>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Select the </a:t>
            </a:r>
            <a:r>
              <a:rPr lang="en-GB" sz="1400" b="1" kern="0" dirty="0">
                <a:solidFill>
                  <a:srgbClr val="FFFFFF"/>
                </a:solidFill>
                <a:effectLst>
                  <a:outerShdw blurRad="38100" dist="38100" dir="2700000" algn="tl">
                    <a:srgbClr val="000000">
                      <a:alpha val="43137"/>
                    </a:srgbClr>
                  </a:outerShdw>
                </a:effectLst>
                <a:cs typeface="Arial" charset="0"/>
              </a:rPr>
              <a:t>planned for </a:t>
            </a:r>
            <a:r>
              <a:rPr lang="en-GB" sz="1400" kern="0" dirty="0">
                <a:solidFill>
                  <a:srgbClr val="FFFFFF"/>
                </a:solidFill>
                <a:effectLst>
                  <a:outerShdw blurRad="38100" dist="38100" dir="2700000" algn="tl">
                    <a:srgbClr val="000000">
                      <a:alpha val="43137"/>
                    </a:srgbClr>
                  </a:outerShdw>
                </a:effectLst>
                <a:cs typeface="Arial" charset="0"/>
              </a:rPr>
              <a:t>gateway for the requirement</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9" name="Rectangular Callout 8"/>
          <p:cNvSpPr/>
          <p:nvPr/>
        </p:nvSpPr>
        <p:spPr>
          <a:xfrm>
            <a:off x="6456556" y="917422"/>
            <a:ext cx="1525431" cy="406550"/>
          </a:xfrm>
          <a:prstGeom prst="wedgeRectCallout">
            <a:avLst>
              <a:gd name="adj1" fmla="val 33546"/>
              <a:gd name="adj2" fmla="val 110500"/>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a:t>
            </a:r>
            <a:r>
              <a:rPr lang="en-GB" sz="1400" b="1" kern="0" dirty="0">
                <a:solidFill>
                  <a:srgbClr val="FFFFFF"/>
                </a:solidFill>
                <a:effectLst>
                  <a:outerShdw blurRad="38100" dist="38100" dir="2700000" algn="tl">
                    <a:srgbClr val="000000">
                      <a:alpha val="43137"/>
                    </a:srgbClr>
                  </a:outerShdw>
                </a:effectLst>
                <a:cs typeface="Arial" charset="0"/>
              </a:rPr>
              <a:t>Save</a:t>
            </a:r>
            <a:r>
              <a:rPr lang="en-GB" sz="1400" kern="0" dirty="0">
                <a:solidFill>
                  <a:srgbClr val="FFFFFF"/>
                </a:solidFill>
                <a:effectLst>
                  <a:outerShdw blurRad="38100" dist="38100" dir="2700000" algn="tl">
                    <a:srgbClr val="000000">
                      <a:alpha val="43137"/>
                    </a:srgbClr>
                  </a:outerShdw>
                </a:effectLst>
                <a:cs typeface="Arial" charset="0"/>
              </a:rPr>
              <a:t> the plan</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1" name="Rectangular Callout 10"/>
          <p:cNvSpPr/>
          <p:nvPr/>
        </p:nvSpPr>
        <p:spPr>
          <a:xfrm>
            <a:off x="4889394" y="4351174"/>
            <a:ext cx="2436343" cy="756082"/>
          </a:xfrm>
          <a:prstGeom prst="wedgeRectCallout">
            <a:avLst>
              <a:gd name="adj1" fmla="val 12426"/>
              <a:gd name="adj2" fmla="val -122769"/>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dirty="0">
                <a:solidFill>
                  <a:schemeClr val="bg1"/>
                </a:solidFill>
              </a:rPr>
              <a:t>By default, the system only shows the next 4 gateways in the programme timeline</a:t>
            </a:r>
          </a:p>
          <a:p>
            <a:endParaRPr lang="en-GB" sz="1400" dirty="0">
              <a:solidFill>
                <a:schemeClr val="bg1"/>
              </a:solidFill>
            </a:endParaRPr>
          </a:p>
        </p:txBody>
      </p:sp>
      <p:grpSp>
        <p:nvGrpSpPr>
          <p:cNvPr id="3" name="Group 2"/>
          <p:cNvGrpSpPr/>
          <p:nvPr/>
        </p:nvGrpSpPr>
        <p:grpSpPr>
          <a:xfrm>
            <a:off x="8224583" y="1145555"/>
            <a:ext cx="3729523" cy="4844861"/>
            <a:chOff x="8224583" y="1145555"/>
            <a:chExt cx="3729523" cy="4844861"/>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486077" y="1145555"/>
              <a:ext cx="3468029" cy="4482346"/>
            </a:xfrm>
            <a:prstGeom prst="rect">
              <a:avLst/>
            </a:prstGeom>
          </p:spPr>
        </p:pic>
        <p:sp>
          <p:nvSpPr>
            <p:cNvPr id="10" name="Rectangular Callout 9"/>
            <p:cNvSpPr/>
            <p:nvPr/>
          </p:nvSpPr>
          <p:spPr>
            <a:xfrm>
              <a:off x="8224583" y="4351174"/>
              <a:ext cx="3419201" cy="1639242"/>
            </a:xfrm>
            <a:prstGeom prst="wedgeRectCallout">
              <a:avLst>
                <a:gd name="adj1" fmla="val -24620"/>
                <a:gd name="adj2" fmla="val -96528"/>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dirty="0">
                  <a:solidFill>
                    <a:schemeClr val="bg1"/>
                  </a:solidFill>
                </a:rPr>
                <a:t>To plan for </a:t>
              </a:r>
              <a:r>
                <a:rPr lang="en-GB" sz="1400" b="1" dirty="0">
                  <a:solidFill>
                    <a:schemeClr val="bg1"/>
                  </a:solidFill>
                </a:rPr>
                <a:t>any</a:t>
              </a:r>
              <a:r>
                <a:rPr lang="en-GB" sz="1400" dirty="0">
                  <a:solidFill>
                    <a:schemeClr val="bg1"/>
                  </a:solidFill>
                </a:rPr>
                <a:t> gateway, click on the </a:t>
              </a:r>
              <a:r>
                <a:rPr lang="en-GB" sz="1400" i="1" dirty="0">
                  <a:solidFill>
                    <a:schemeClr val="bg1"/>
                  </a:solidFill>
                </a:rPr>
                <a:t>work item </a:t>
              </a:r>
              <a:r>
                <a:rPr lang="en-GB" sz="1400" dirty="0">
                  <a:solidFill>
                    <a:schemeClr val="bg1"/>
                  </a:solidFill>
                </a:rPr>
                <a:t>icon on the left of the task, then </a:t>
              </a:r>
              <a:r>
                <a:rPr lang="en-GB" sz="1400" b="1" dirty="0">
                  <a:solidFill>
                    <a:schemeClr val="bg1"/>
                  </a:solidFill>
                </a:rPr>
                <a:t>Plan # Plan Items For &gt; Browse</a:t>
              </a:r>
              <a:endParaRPr lang="en-GB" sz="1400" dirty="0">
                <a:solidFill>
                  <a:schemeClr val="bg1"/>
                </a:solidFill>
              </a:endParaRPr>
            </a:p>
            <a:p>
              <a:endParaRPr lang="en-GB" sz="1400" dirty="0">
                <a:solidFill>
                  <a:schemeClr val="bg1"/>
                </a:solidFill>
              </a:endParaRPr>
            </a:p>
            <a:p>
              <a:r>
                <a:rPr lang="en-GB" sz="1400" b="1" dirty="0">
                  <a:solidFill>
                    <a:schemeClr val="bg1"/>
                  </a:solidFill>
                </a:rPr>
                <a:t>Note</a:t>
              </a:r>
              <a:r>
                <a:rPr lang="en-GB" sz="1400" dirty="0">
                  <a:solidFill>
                    <a:schemeClr val="bg1"/>
                  </a:solidFill>
                </a:rPr>
                <a:t>: If you select the </a:t>
              </a:r>
              <a:r>
                <a:rPr lang="en-GB" sz="1400" i="1" dirty="0">
                  <a:solidFill>
                    <a:schemeClr val="bg1"/>
                  </a:solidFill>
                </a:rPr>
                <a:t>tick</a:t>
              </a:r>
              <a:r>
                <a:rPr lang="en-GB" sz="1400" dirty="0">
                  <a:solidFill>
                    <a:schemeClr val="bg1"/>
                  </a:solidFill>
                </a:rPr>
                <a:t> </a:t>
              </a:r>
              <a:r>
                <a:rPr lang="en-GB" sz="1400" i="1" dirty="0">
                  <a:solidFill>
                    <a:schemeClr val="bg1"/>
                  </a:solidFill>
                </a:rPr>
                <a:t>box</a:t>
              </a:r>
              <a:r>
                <a:rPr lang="en-GB" sz="1400" dirty="0">
                  <a:solidFill>
                    <a:schemeClr val="bg1"/>
                  </a:solidFill>
                </a:rPr>
                <a:t> to the left of the work item icon you can multi-select and bulk plan items</a:t>
              </a:r>
            </a:p>
          </p:txBody>
        </p:sp>
        <p:sp>
          <p:nvSpPr>
            <p:cNvPr id="12" name="Rectangle 4"/>
            <p:cNvSpPr>
              <a:spLocks noChangeArrowheads="1"/>
            </p:cNvSpPr>
            <p:nvPr/>
          </p:nvSpPr>
          <p:spPr bwMode="auto">
            <a:xfrm>
              <a:off x="9005777" y="2498651"/>
              <a:ext cx="1552353" cy="211095"/>
            </a:xfrm>
            <a:prstGeom prst="rect">
              <a:avLst/>
            </a:prstGeom>
            <a:noFill/>
            <a:ln w="38100" cap="flat" cmpd="sng">
              <a:solidFill>
                <a:srgbClr val="C0000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grpSp>
    </p:spTree>
    <p:extLst>
      <p:ext uri="{BB962C8B-B14F-4D97-AF65-F5344CB8AC3E}">
        <p14:creationId xmlns:p14="http://schemas.microsoft.com/office/powerpoint/2010/main" val="171338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Test Tasks from the Project Plan (Continued)</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85</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52057" y="981307"/>
            <a:ext cx="10264690" cy="5163012"/>
          </a:xfrm>
          <a:prstGeom prst="rect">
            <a:avLst/>
          </a:prstGeom>
        </p:spPr>
      </p:pic>
      <p:grpSp>
        <p:nvGrpSpPr>
          <p:cNvPr id="6" name="Group 5"/>
          <p:cNvGrpSpPr/>
          <p:nvPr/>
        </p:nvGrpSpPr>
        <p:grpSpPr>
          <a:xfrm>
            <a:off x="1923035" y="3420174"/>
            <a:ext cx="7639006" cy="2029342"/>
            <a:chOff x="-956399" y="3835617"/>
            <a:chExt cx="7639006" cy="2029342"/>
          </a:xfrm>
        </p:grpSpPr>
        <p:sp>
          <p:nvSpPr>
            <p:cNvPr id="7" name="Rectangle 4"/>
            <p:cNvSpPr>
              <a:spLocks noChangeArrowheads="1"/>
            </p:cNvSpPr>
            <p:nvPr/>
          </p:nvSpPr>
          <p:spPr bwMode="auto">
            <a:xfrm>
              <a:off x="3005252" y="5076653"/>
              <a:ext cx="3677355" cy="78830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GB" sz="1400" kern="0" dirty="0">
                  <a:solidFill>
                    <a:srgbClr val="FFFFFF"/>
                  </a:solidFill>
                  <a:effectLst>
                    <a:outerShdw blurRad="38100" dist="38100" dir="2700000" algn="tl">
                      <a:srgbClr val="000000">
                        <a:alpha val="43137"/>
                      </a:srgbClr>
                    </a:outerShdw>
                  </a:effectLst>
                  <a:cs typeface="Arial" charset="0"/>
                </a:rPr>
                <a:t>3. Expanding the </a:t>
              </a:r>
              <a:r>
                <a:rPr lang="en-GB" sz="1400" b="1" kern="0" dirty="0">
                  <a:solidFill>
                    <a:srgbClr val="FFFFFF"/>
                  </a:solidFill>
                  <a:effectLst>
                    <a:outerShdw blurRad="38100" dist="38100" dir="2700000" algn="tl">
                      <a:srgbClr val="000000">
                        <a:alpha val="43137"/>
                      </a:srgbClr>
                    </a:outerShdw>
                  </a:effectLst>
                  <a:cs typeface="Arial" charset="0"/>
                </a:rPr>
                <a:t>Requirement task </a:t>
              </a:r>
              <a:r>
                <a:rPr lang="en-GB" sz="1400" kern="0" dirty="0">
                  <a:solidFill>
                    <a:srgbClr val="FFFFFF"/>
                  </a:solidFill>
                  <a:effectLst>
                    <a:outerShdw blurRad="38100" dist="38100" dir="2700000" algn="tl">
                      <a:srgbClr val="000000">
                        <a:alpha val="43137"/>
                      </a:srgbClr>
                    </a:outerShdw>
                  </a:effectLst>
                  <a:cs typeface="Arial" charset="0"/>
                </a:rPr>
                <a:t>will display the newly generated test tasks </a:t>
              </a:r>
            </a:p>
          </p:txBody>
        </p:sp>
        <p:sp>
          <p:nvSpPr>
            <p:cNvPr id="8" name="Rectangle 4"/>
            <p:cNvSpPr>
              <a:spLocks noChangeArrowheads="1"/>
            </p:cNvSpPr>
            <p:nvPr/>
          </p:nvSpPr>
          <p:spPr bwMode="auto">
            <a:xfrm>
              <a:off x="-956399" y="3835617"/>
              <a:ext cx="3276926" cy="124103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9" name="Elbow Connector 8"/>
            <p:cNvCxnSpPr>
              <a:stCxn id="7" idx="1"/>
              <a:endCxn id="8" idx="3"/>
            </p:cNvCxnSpPr>
            <p:nvPr/>
          </p:nvCxnSpPr>
          <p:spPr>
            <a:xfrm rot="10800000">
              <a:off x="2320528" y="4456136"/>
              <a:ext cx="684725" cy="1014671"/>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068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Test Tasks from a Requirement Task</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86</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1737" y="747131"/>
            <a:ext cx="10756126" cy="5386038"/>
          </a:xfrm>
          <a:prstGeom prst="rect">
            <a:avLst/>
          </a:prstGeom>
        </p:spPr>
      </p:pic>
      <p:sp>
        <p:nvSpPr>
          <p:cNvPr id="6" name="Rectangular Callout 5"/>
          <p:cNvSpPr/>
          <p:nvPr/>
        </p:nvSpPr>
        <p:spPr>
          <a:xfrm>
            <a:off x="3694230" y="2252546"/>
            <a:ext cx="2475570" cy="780586"/>
          </a:xfrm>
          <a:prstGeom prst="wedgeRectCallout">
            <a:avLst>
              <a:gd name="adj1" fmla="val 2375"/>
              <a:gd name="adj2" fmla="val 131071"/>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Select the </a:t>
            </a:r>
            <a:r>
              <a:rPr lang="en-GB" sz="1400" b="1" kern="0" dirty="0">
                <a:solidFill>
                  <a:srgbClr val="FFFFFF"/>
                </a:solidFill>
                <a:effectLst>
                  <a:outerShdw blurRad="38100" dist="38100" dir="2700000" algn="tl">
                    <a:srgbClr val="000000">
                      <a:alpha val="43137"/>
                    </a:srgbClr>
                  </a:outerShdw>
                </a:effectLst>
                <a:cs typeface="Arial" charset="0"/>
              </a:rPr>
              <a:t>planned for </a:t>
            </a:r>
            <a:r>
              <a:rPr lang="en-GB" sz="1400" kern="0" dirty="0">
                <a:solidFill>
                  <a:srgbClr val="FFFFFF"/>
                </a:solidFill>
                <a:effectLst>
                  <a:outerShdw blurRad="38100" dist="38100" dir="2700000" algn="tl">
                    <a:srgbClr val="000000">
                      <a:alpha val="43137"/>
                    </a:srgbClr>
                  </a:outerShdw>
                </a:effectLst>
                <a:cs typeface="Arial" charset="0"/>
              </a:rPr>
              <a:t>gateway for the requirement</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7" name="Rectangular Callout 6"/>
          <p:cNvSpPr/>
          <p:nvPr/>
        </p:nvSpPr>
        <p:spPr>
          <a:xfrm>
            <a:off x="9445081" y="683245"/>
            <a:ext cx="1525431" cy="406550"/>
          </a:xfrm>
          <a:prstGeom prst="wedgeRectCallout">
            <a:avLst>
              <a:gd name="adj1" fmla="val 33546"/>
              <a:gd name="adj2" fmla="val 110500"/>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a:t>
            </a:r>
            <a:r>
              <a:rPr lang="en-GB" sz="1400" b="1" kern="0" dirty="0">
                <a:solidFill>
                  <a:srgbClr val="FFFFFF"/>
                </a:solidFill>
                <a:effectLst>
                  <a:outerShdw blurRad="38100" dist="38100" dir="2700000" algn="tl">
                    <a:srgbClr val="000000">
                      <a:alpha val="43137"/>
                    </a:srgbClr>
                  </a:outerShdw>
                </a:effectLst>
                <a:cs typeface="Arial" charset="0"/>
              </a:rPr>
              <a:t>Save</a:t>
            </a:r>
            <a:r>
              <a:rPr lang="en-GB" sz="1400" kern="0" dirty="0">
                <a:solidFill>
                  <a:srgbClr val="FFFFFF"/>
                </a:solidFill>
                <a:effectLst>
                  <a:outerShdw blurRad="38100" dist="38100" dir="2700000" algn="tl">
                    <a:srgbClr val="000000">
                      <a:alpha val="43137"/>
                    </a:srgbClr>
                  </a:outerShdw>
                </a:effectLst>
                <a:cs typeface="Arial" charset="0"/>
              </a:rPr>
              <a:t> the task</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8" name="Rectangular Callout 7"/>
          <p:cNvSpPr/>
          <p:nvPr/>
        </p:nvSpPr>
        <p:spPr>
          <a:xfrm>
            <a:off x="5544074" y="3925229"/>
            <a:ext cx="2387618" cy="959700"/>
          </a:xfrm>
          <a:prstGeom prst="wedgeRectCallout">
            <a:avLst>
              <a:gd name="adj1" fmla="val -20773"/>
              <a:gd name="adj2" fmla="val 66726"/>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Optionally</a:t>
            </a:r>
            <a:r>
              <a:rPr lang="en-GB" sz="1400" kern="0" dirty="0">
                <a:solidFill>
                  <a:srgbClr val="FFFFFF"/>
                </a:solidFill>
                <a:effectLst>
                  <a:outerShdw blurRad="38100" dist="38100" dir="2700000" algn="tl">
                    <a:srgbClr val="000000">
                      <a:alpha val="43137"/>
                    </a:srgbClr>
                  </a:outerShdw>
                </a:effectLst>
                <a:cs typeface="Arial" charset="0"/>
              </a:rPr>
              <a:t>, you can add or remove test cases before they are generated</a:t>
            </a: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9" name="Rectangular Callout 8"/>
          <p:cNvSpPr/>
          <p:nvPr/>
        </p:nvSpPr>
        <p:spPr>
          <a:xfrm>
            <a:off x="1140601" y="3976164"/>
            <a:ext cx="3464853" cy="1213972"/>
          </a:xfrm>
          <a:prstGeom prst="wedgeRectCallout">
            <a:avLst>
              <a:gd name="adj1" fmla="val 20629"/>
              <a:gd name="adj2" fmla="val 66485"/>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Manually </a:t>
            </a:r>
            <a:r>
              <a:rPr lang="en-GB" sz="1400" b="1" kern="0" dirty="0">
                <a:solidFill>
                  <a:srgbClr val="FFFFFF"/>
                </a:solidFill>
                <a:effectLst>
                  <a:outerShdw blurRad="38100" dist="38100" dir="2700000" algn="tl">
                    <a:srgbClr val="000000">
                      <a:alpha val="43137"/>
                    </a:srgbClr>
                  </a:outerShdw>
                </a:effectLst>
                <a:cs typeface="Arial" charset="0"/>
              </a:rPr>
              <a:t>add</a:t>
            </a:r>
            <a:r>
              <a:rPr lang="en-GB" sz="1400" kern="0" dirty="0">
                <a:solidFill>
                  <a:srgbClr val="FFFFFF"/>
                </a:solidFill>
                <a:effectLst>
                  <a:outerShdw blurRad="38100" dist="38100" dir="2700000" algn="tl">
                    <a:srgbClr val="000000">
                      <a:alpha val="43137"/>
                    </a:srgbClr>
                  </a:outerShdw>
                </a:effectLst>
                <a:cs typeface="Arial" charset="0"/>
              </a:rPr>
              <a:t> or </a:t>
            </a:r>
            <a:r>
              <a:rPr lang="en-GB" sz="1400" b="1" kern="0" dirty="0">
                <a:solidFill>
                  <a:srgbClr val="FFFFFF"/>
                </a:solidFill>
                <a:effectLst>
                  <a:outerShdw blurRad="38100" dist="38100" dir="2700000" algn="tl">
                    <a:srgbClr val="000000">
                      <a:alpha val="43137"/>
                    </a:srgbClr>
                  </a:outerShdw>
                </a:effectLst>
                <a:cs typeface="Arial" charset="0"/>
              </a:rPr>
              <a:t>remove</a:t>
            </a:r>
            <a:r>
              <a:rPr lang="en-GB" sz="1400" kern="0" dirty="0">
                <a:solidFill>
                  <a:srgbClr val="FFFFFF"/>
                </a:solidFill>
                <a:effectLst>
                  <a:outerShdw blurRad="38100" dist="38100" dir="2700000" algn="tl">
                    <a:srgbClr val="000000">
                      <a:alpha val="43137"/>
                    </a:srgbClr>
                  </a:outerShdw>
                </a:effectLst>
                <a:cs typeface="Arial" charset="0"/>
              </a:rPr>
              <a:t> test cases (using RQM test case IDs)</a:t>
            </a:r>
          </a:p>
          <a:p>
            <a:pPr fontAlgn="base">
              <a:spcBef>
                <a:spcPct val="0"/>
              </a:spcBef>
              <a:spcAft>
                <a:spcPct val="0"/>
              </a:spcAft>
            </a:pPr>
            <a:endParaRPr lang="en-GB" sz="1400" kern="0" dirty="0">
              <a:solidFill>
                <a:srgbClr val="FFFFFF"/>
              </a:solidFill>
              <a:effectLst>
                <a:outerShdw blurRad="38100" dist="38100" dir="2700000" algn="tl">
                  <a:srgbClr val="000000">
                    <a:alpha val="43137"/>
                  </a:srgbClr>
                </a:outerShdw>
              </a:effectLst>
              <a:cs typeface="Arial" charset="0"/>
            </a:endParaRPr>
          </a:p>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Select </a:t>
            </a:r>
            <a:r>
              <a:rPr lang="en-GB" sz="1400" b="1" kern="0" dirty="0">
                <a:solidFill>
                  <a:srgbClr val="FFFFFF"/>
                </a:solidFill>
                <a:effectLst>
                  <a:outerShdw blurRad="38100" dist="38100" dir="2700000" algn="tl">
                    <a:srgbClr val="000000">
                      <a:alpha val="43137"/>
                    </a:srgbClr>
                  </a:outerShdw>
                </a:effectLst>
                <a:cs typeface="Arial" charset="0"/>
              </a:rPr>
              <a:t>View</a:t>
            </a:r>
            <a:r>
              <a:rPr lang="en-GB" sz="1400" kern="0" dirty="0">
                <a:solidFill>
                  <a:srgbClr val="FFFFFF"/>
                </a:solidFill>
                <a:effectLst>
                  <a:outerShdw blurRad="38100" dist="38100" dir="2700000" algn="tl">
                    <a:srgbClr val="000000">
                      <a:alpha val="43137"/>
                    </a:srgbClr>
                  </a:outerShdw>
                </a:effectLst>
                <a:cs typeface="Arial" charset="0"/>
              </a:rPr>
              <a:t> </a:t>
            </a:r>
            <a:r>
              <a:rPr lang="en-GB" sz="1400" b="1" kern="0" dirty="0">
                <a:solidFill>
                  <a:srgbClr val="FFFFFF"/>
                </a:solidFill>
                <a:effectLst>
                  <a:outerShdw blurRad="38100" dist="38100" dir="2700000" algn="tl">
                    <a:srgbClr val="000000">
                      <a:alpha val="43137"/>
                    </a:srgbClr>
                  </a:outerShdw>
                </a:effectLst>
                <a:cs typeface="Arial" charset="0"/>
              </a:rPr>
              <a:t>Generic Test Cases </a:t>
            </a:r>
            <a:r>
              <a:rPr lang="en-GB" sz="1400" kern="0" dirty="0">
                <a:solidFill>
                  <a:srgbClr val="FFFFFF"/>
                </a:solidFill>
                <a:effectLst>
                  <a:outerShdw blurRad="38100" dist="38100" dir="2700000" algn="tl">
                    <a:srgbClr val="000000">
                      <a:alpha val="43137"/>
                    </a:srgbClr>
                  </a:outerShdw>
                </a:effectLst>
                <a:cs typeface="Arial" charset="0"/>
              </a:rPr>
              <a:t>to view the test cases without generating a task</a:t>
            </a:r>
          </a:p>
        </p:txBody>
      </p:sp>
      <p:sp>
        <p:nvSpPr>
          <p:cNvPr id="10" name="Rectangular Callout 9"/>
          <p:cNvSpPr/>
          <p:nvPr/>
        </p:nvSpPr>
        <p:spPr>
          <a:xfrm>
            <a:off x="8245185" y="3637502"/>
            <a:ext cx="3224621" cy="1401337"/>
          </a:xfrm>
          <a:prstGeom prst="wedgeRectCallout">
            <a:avLst>
              <a:gd name="adj1" fmla="val -22146"/>
              <a:gd name="adj2" fmla="val 73220"/>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Add </a:t>
            </a:r>
            <a:r>
              <a:rPr lang="en-GB" sz="1400" b="1" kern="0" dirty="0">
                <a:solidFill>
                  <a:srgbClr val="FFFFFF"/>
                </a:solidFill>
                <a:effectLst>
                  <a:outerShdw blurRad="38100" dist="38100" dir="2700000" algn="tl">
                    <a:srgbClr val="000000">
                      <a:alpha val="43137"/>
                    </a:srgbClr>
                  </a:outerShdw>
                </a:effectLst>
                <a:cs typeface="Arial" charset="0"/>
              </a:rPr>
              <a:t>additional</a:t>
            </a:r>
            <a:r>
              <a:rPr lang="en-GB" sz="1400" kern="0" dirty="0">
                <a:solidFill>
                  <a:srgbClr val="FFFFFF"/>
                </a:solidFill>
                <a:effectLst>
                  <a:outerShdw blurRad="38100" dist="38100" dir="2700000" algn="tl">
                    <a:srgbClr val="000000">
                      <a:alpha val="43137"/>
                    </a:srgbClr>
                  </a:outerShdw>
                </a:effectLst>
                <a:cs typeface="Arial" charset="0"/>
              </a:rPr>
              <a:t> </a:t>
            </a:r>
            <a:r>
              <a:rPr lang="en-GB" sz="1400" b="1" kern="0" dirty="0">
                <a:solidFill>
                  <a:srgbClr val="FFFFFF"/>
                </a:solidFill>
                <a:effectLst>
                  <a:outerShdw blurRad="38100" dist="38100" dir="2700000" algn="tl">
                    <a:srgbClr val="000000">
                      <a:alpha val="43137"/>
                    </a:srgbClr>
                  </a:outerShdw>
                </a:effectLst>
                <a:cs typeface="Arial" charset="0"/>
              </a:rPr>
              <a:t>test cases </a:t>
            </a:r>
            <a:r>
              <a:rPr lang="en-GB" sz="1400" kern="0" dirty="0">
                <a:solidFill>
                  <a:srgbClr val="FFFFFF"/>
                </a:solidFill>
                <a:effectLst>
                  <a:outerShdw blurRad="38100" dist="38100" dir="2700000" algn="tl">
                    <a:srgbClr val="000000">
                      <a:alpha val="43137"/>
                    </a:srgbClr>
                  </a:outerShdw>
                </a:effectLst>
                <a:cs typeface="Arial" charset="0"/>
              </a:rPr>
              <a:t>will create a single test task set to </a:t>
            </a:r>
            <a:r>
              <a:rPr lang="en-GB" sz="1400" b="1" kern="0" dirty="0">
                <a:solidFill>
                  <a:srgbClr val="FFFFFF"/>
                </a:solidFill>
                <a:effectLst>
                  <a:outerShdw blurRad="38100" dist="38100" dir="2700000" algn="tl">
                    <a:srgbClr val="000000">
                      <a:alpha val="43137"/>
                    </a:srgbClr>
                  </a:outerShdw>
                </a:effectLst>
                <a:cs typeface="Arial" charset="0"/>
              </a:rPr>
              <a:t>project</a:t>
            </a:r>
          </a:p>
          <a:p>
            <a:pPr fontAlgn="base">
              <a:spcBef>
                <a:spcPct val="0"/>
              </a:spcBef>
              <a:spcAft>
                <a:spcPct val="0"/>
              </a:spcAft>
            </a:pPr>
            <a:endParaRPr lang="en-GB" sz="1400" b="1" kern="0" dirty="0">
              <a:solidFill>
                <a:srgbClr val="FFFFFF"/>
              </a:solidFill>
              <a:effectLst>
                <a:outerShdw blurRad="38100" dist="38100" dir="2700000" algn="tl">
                  <a:srgbClr val="000000">
                    <a:alpha val="43137"/>
                  </a:srgbClr>
                </a:outerShdw>
              </a:effectLst>
              <a:cs typeface="Arial" charset="0"/>
            </a:endParaRPr>
          </a:p>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Select </a:t>
            </a:r>
            <a:r>
              <a:rPr lang="en-GB" sz="1400" b="1" kern="0" dirty="0">
                <a:solidFill>
                  <a:srgbClr val="FFFFFF"/>
                </a:solidFill>
                <a:effectLst>
                  <a:outerShdw blurRad="38100" dist="38100" dir="2700000" algn="tl">
                    <a:srgbClr val="000000">
                      <a:alpha val="43137"/>
                    </a:srgbClr>
                  </a:outerShdw>
                </a:effectLst>
                <a:cs typeface="Arial" charset="0"/>
              </a:rPr>
              <a:t>Add Pre-defined Gateway </a:t>
            </a:r>
            <a:r>
              <a:rPr lang="en-GB" sz="1400" kern="0" dirty="0">
                <a:solidFill>
                  <a:srgbClr val="FFFFFF"/>
                </a:solidFill>
                <a:effectLst>
                  <a:outerShdw blurRad="38100" dist="38100" dir="2700000" algn="tl">
                    <a:srgbClr val="000000">
                      <a:alpha val="43137"/>
                    </a:srgbClr>
                  </a:outerShdw>
                </a:effectLst>
                <a:cs typeface="Arial" charset="0"/>
              </a:rPr>
              <a:t>to generate multiple test tasks assigned to their generic gateways</a:t>
            </a:r>
          </a:p>
          <a:p>
            <a:pPr marL="285750" indent="-285750" fontAlgn="base">
              <a:spcBef>
                <a:spcPct val="0"/>
              </a:spcBef>
              <a:spcAft>
                <a:spcPct val="0"/>
              </a:spcAft>
              <a:buFont typeface="Arial" panose="020B0604020202020204" pitchFamily="34" charset="0"/>
              <a:buChar char="•"/>
            </a:pPr>
            <a:endParaRPr lang="en-GB" sz="1400"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46814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203200" y="533401"/>
            <a:ext cx="11684000" cy="5824539"/>
          </a:xfrm>
        </p:spPr>
        <p:txBody>
          <a:bodyPr/>
          <a:lstStyle/>
          <a:p>
            <a:r>
              <a:rPr lang="en-GB" dirty="0"/>
              <a:t>At the bottom of each requirement task its links to other objects are shown (each link can be navigated to its source object)</a:t>
            </a:r>
            <a:endParaRPr lang="en-GB" b="1" dirty="0"/>
          </a:p>
          <a:p>
            <a:pPr>
              <a:buFont typeface="+mj-lt"/>
              <a:buAutoNum type="arabicPeriod"/>
            </a:pPr>
            <a:endParaRPr lang="en-GB" dirty="0"/>
          </a:p>
          <a:p>
            <a:endParaRPr lang="en-GB" dirty="0"/>
          </a:p>
        </p:txBody>
      </p:sp>
      <p:sp>
        <p:nvSpPr>
          <p:cNvPr id="2" name="Title 1"/>
          <p:cNvSpPr>
            <a:spLocks noGrp="1"/>
          </p:cNvSpPr>
          <p:nvPr>
            <p:ph type="title"/>
          </p:nvPr>
        </p:nvSpPr>
        <p:spPr/>
        <p:txBody>
          <a:bodyPr/>
          <a:lstStyle/>
          <a:p>
            <a:r>
              <a:rPr lang="en-GB" dirty="0"/>
              <a:t>Requirement Task Links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87</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32436" y="1271237"/>
            <a:ext cx="4841168" cy="366875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19402" y="1271237"/>
            <a:ext cx="4533647" cy="3668751"/>
          </a:xfrm>
          <a:prstGeom prst="rect">
            <a:avLst/>
          </a:prstGeom>
        </p:spPr>
      </p:pic>
      <p:sp>
        <p:nvSpPr>
          <p:cNvPr id="8" name="Rectangular Callout 7"/>
          <p:cNvSpPr/>
          <p:nvPr/>
        </p:nvSpPr>
        <p:spPr>
          <a:xfrm>
            <a:off x="4207219" y="1086851"/>
            <a:ext cx="1566385" cy="502655"/>
          </a:xfrm>
          <a:prstGeom prst="wedgeRectCallout">
            <a:avLst>
              <a:gd name="adj1" fmla="val 19943"/>
              <a:gd name="adj2" fmla="val 69241"/>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Test Task Links</a:t>
            </a:r>
          </a:p>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(RTC)</a:t>
            </a:r>
          </a:p>
        </p:txBody>
      </p:sp>
      <p:sp>
        <p:nvSpPr>
          <p:cNvPr id="9" name="Rectangular Callout 8"/>
          <p:cNvSpPr/>
          <p:nvPr/>
        </p:nvSpPr>
        <p:spPr>
          <a:xfrm>
            <a:off x="9408196" y="1058513"/>
            <a:ext cx="1566385" cy="502655"/>
          </a:xfrm>
          <a:prstGeom prst="wedgeRectCallout">
            <a:avLst>
              <a:gd name="adj1" fmla="val 19943"/>
              <a:gd name="adj2" fmla="val 69241"/>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Test Case Links</a:t>
            </a:r>
          </a:p>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(RQM)</a:t>
            </a:r>
          </a:p>
        </p:txBody>
      </p:sp>
    </p:spTree>
    <p:extLst>
      <p:ext uri="{BB962C8B-B14F-4D97-AF65-F5344CB8AC3E}">
        <p14:creationId xmlns:p14="http://schemas.microsoft.com/office/powerpoint/2010/main" val="651859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10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88</a:t>
            </a:fld>
            <a:endParaRPr lang="en-IN" dirty="0"/>
          </a:p>
        </p:txBody>
      </p:sp>
    </p:spTree>
    <p:extLst>
      <p:ext uri="{BB962C8B-B14F-4D97-AF65-F5344CB8AC3E}">
        <p14:creationId xmlns:p14="http://schemas.microsoft.com/office/powerpoint/2010/main" val="1570135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11 </a:t>
            </a:r>
            <a:r>
              <a:rPr lang="en-GB" sz="3600" dirty="0"/>
              <a:t>– Schedule Tests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89</a:t>
            </a:fld>
            <a:endParaRPr lang="en-IN" dirty="0"/>
          </a:p>
        </p:txBody>
      </p:sp>
    </p:spTree>
    <p:extLst>
      <p:ext uri="{BB962C8B-B14F-4D97-AF65-F5344CB8AC3E}">
        <p14:creationId xmlns:p14="http://schemas.microsoft.com/office/powerpoint/2010/main" val="65130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1 </a:t>
            </a:r>
            <a:r>
              <a:rPr lang="en-GB" sz="3600" dirty="0"/>
              <a:t>– DOORS Basics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a:t>
            </a:fld>
            <a:endParaRPr lang="en-IN" dirty="0"/>
          </a:p>
        </p:txBody>
      </p:sp>
      <p:sp>
        <p:nvSpPr>
          <p:cNvPr id="5" name="Title 1"/>
          <p:cNvSpPr>
            <a:spLocks noGrp="1"/>
          </p:cNvSpPr>
          <p:nvPr>
            <p:ph type="title"/>
          </p:nvPr>
        </p:nvSpPr>
        <p:spPr>
          <a:xfrm>
            <a:off x="0" y="0"/>
            <a:ext cx="9956800" cy="368300"/>
          </a:xfrm>
        </p:spPr>
        <p:txBody>
          <a:bodyPr/>
          <a:lstStyle/>
          <a:p>
            <a:r>
              <a:rPr lang="en-GB" dirty="0"/>
              <a:t>Requirements Management in DOORS</a:t>
            </a:r>
          </a:p>
        </p:txBody>
      </p:sp>
    </p:spTree>
    <p:extLst>
      <p:ext uri="{BB962C8B-B14F-4D97-AF65-F5344CB8AC3E}">
        <p14:creationId xmlns:p14="http://schemas.microsoft.com/office/powerpoint/2010/main" val="303857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Step 3: Schedule Tests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90</a:t>
            </a:fld>
            <a:endParaRPr lang="en-IN" dirty="0"/>
          </a:p>
        </p:txBody>
      </p:sp>
      <p:sp>
        <p:nvSpPr>
          <p:cNvPr id="55" name="Rectangle 4"/>
          <p:cNvSpPr>
            <a:spLocks noChangeArrowheads="1"/>
          </p:cNvSpPr>
          <p:nvPr/>
        </p:nvSpPr>
        <p:spPr bwMode="auto">
          <a:xfrm>
            <a:off x="716392" y="1092713"/>
            <a:ext cx="1797050" cy="4339042"/>
          </a:xfrm>
          <a:prstGeom prst="rect">
            <a:avLst/>
          </a:prstGeom>
          <a:solidFill>
            <a:srgbClr val="CCECFF"/>
          </a:solidFill>
          <a:ln w="9525">
            <a:solidFill>
              <a:schemeClr val="bg1"/>
            </a:solidFill>
            <a:miter lim="800000"/>
            <a:headEnd/>
            <a:tailEnd/>
          </a:ln>
        </p:spPr>
        <p:txBody>
          <a:bodyPr wrap="none" anchor="ctr"/>
          <a:lstStyle/>
          <a:p>
            <a:pPr algn="ctr"/>
            <a:endParaRPr lang="en-GB" sz="800" dirty="0">
              <a:solidFill>
                <a:schemeClr val="accent3"/>
              </a:solidFill>
            </a:endParaRPr>
          </a:p>
        </p:txBody>
      </p:sp>
      <p:sp>
        <p:nvSpPr>
          <p:cNvPr id="56" name="Rectangle 8"/>
          <p:cNvSpPr>
            <a:spLocks noChangeArrowheads="1"/>
          </p:cNvSpPr>
          <p:nvPr/>
        </p:nvSpPr>
        <p:spPr bwMode="auto">
          <a:xfrm>
            <a:off x="861376" y="1255708"/>
            <a:ext cx="1439863" cy="358775"/>
          </a:xfrm>
          <a:prstGeom prst="rect">
            <a:avLst/>
          </a:prstGeom>
          <a:solidFill>
            <a:srgbClr val="FF9900"/>
          </a:solidFill>
          <a:ln w="9525">
            <a:solidFill>
              <a:schemeClr val="tx1"/>
            </a:solidFill>
            <a:miter lim="800000"/>
            <a:headEnd/>
            <a:tailEnd/>
          </a:ln>
        </p:spPr>
        <p:txBody>
          <a:bodyPr wrap="none" anchor="ctr"/>
          <a:lstStyle/>
          <a:p>
            <a:pPr algn="ctr"/>
            <a:r>
              <a:rPr lang="en-GB" sz="800" dirty="0"/>
              <a:t>Open Test Task / Plan</a:t>
            </a:r>
          </a:p>
        </p:txBody>
      </p:sp>
      <p:sp>
        <p:nvSpPr>
          <p:cNvPr id="57" name="Rectangle 4"/>
          <p:cNvSpPr>
            <a:spLocks noChangeArrowheads="1"/>
          </p:cNvSpPr>
          <p:nvPr/>
        </p:nvSpPr>
        <p:spPr bwMode="auto">
          <a:xfrm>
            <a:off x="860854" y="1834944"/>
            <a:ext cx="1438797" cy="360362"/>
          </a:xfrm>
          <a:prstGeom prst="rect">
            <a:avLst/>
          </a:prstGeom>
          <a:solidFill>
            <a:srgbClr val="EAEAEA"/>
          </a:solidFill>
          <a:ln w="9525">
            <a:solidFill>
              <a:schemeClr val="tx1"/>
            </a:solidFill>
            <a:miter lim="800000"/>
            <a:headEnd/>
            <a:tailEnd/>
          </a:ln>
        </p:spPr>
        <p:txBody>
          <a:bodyPr wrap="none" anchor="ctr"/>
          <a:lstStyle/>
          <a:p>
            <a:pPr algn="ctr"/>
            <a:r>
              <a:rPr lang="en-GB" sz="800" dirty="0"/>
              <a:t>Add </a:t>
            </a:r>
            <a:r>
              <a:rPr lang="en-GB" sz="800" b="1" dirty="0"/>
              <a:t>Scheduled Start Date</a:t>
            </a:r>
          </a:p>
        </p:txBody>
      </p:sp>
      <p:sp>
        <p:nvSpPr>
          <p:cNvPr id="58" name="Rectangle 4"/>
          <p:cNvSpPr>
            <a:spLocks noChangeArrowheads="1"/>
          </p:cNvSpPr>
          <p:nvPr/>
        </p:nvSpPr>
        <p:spPr bwMode="auto">
          <a:xfrm>
            <a:off x="860857" y="2193719"/>
            <a:ext cx="1440382" cy="360363"/>
          </a:xfrm>
          <a:prstGeom prst="rect">
            <a:avLst/>
          </a:prstGeom>
          <a:solidFill>
            <a:srgbClr val="EAEAEA"/>
          </a:solidFill>
          <a:ln w="9525">
            <a:solidFill>
              <a:schemeClr val="tx1"/>
            </a:solidFill>
            <a:miter lim="800000"/>
            <a:headEnd/>
            <a:tailEnd/>
          </a:ln>
        </p:spPr>
        <p:txBody>
          <a:bodyPr wrap="none" anchor="ctr"/>
          <a:lstStyle/>
          <a:p>
            <a:pPr algn="ctr"/>
            <a:r>
              <a:rPr lang="en-GB" sz="800" dirty="0"/>
              <a:t>Add </a:t>
            </a:r>
            <a:r>
              <a:rPr lang="en-GB" sz="800" b="1" dirty="0"/>
              <a:t>Scheduled Finish Date</a:t>
            </a:r>
          </a:p>
        </p:txBody>
      </p:sp>
      <p:cxnSp>
        <p:nvCxnSpPr>
          <p:cNvPr id="59" name="AutoShape 23"/>
          <p:cNvCxnSpPr>
            <a:cxnSpLocks noChangeShapeType="1"/>
            <a:stCxn id="56" idx="2"/>
            <a:endCxn id="57" idx="0"/>
          </p:cNvCxnSpPr>
          <p:nvPr/>
        </p:nvCxnSpPr>
        <p:spPr bwMode="auto">
          <a:xfrm flipH="1">
            <a:off x="1580253" y="1614483"/>
            <a:ext cx="1055" cy="220461"/>
          </a:xfrm>
          <a:prstGeom prst="straightConnector1">
            <a:avLst/>
          </a:prstGeom>
          <a:noFill/>
          <a:ln w="9525">
            <a:solidFill>
              <a:schemeClr val="tx1"/>
            </a:solidFill>
            <a:round/>
            <a:headEnd/>
            <a:tailEnd type="triangle" w="med" len="med"/>
          </a:ln>
        </p:spPr>
      </p:cxnSp>
      <p:cxnSp>
        <p:nvCxnSpPr>
          <p:cNvPr id="60" name="AutoShape 23"/>
          <p:cNvCxnSpPr>
            <a:cxnSpLocks noChangeShapeType="1"/>
            <a:stCxn id="58" idx="2"/>
            <a:endCxn id="62" idx="0"/>
          </p:cNvCxnSpPr>
          <p:nvPr/>
        </p:nvCxnSpPr>
        <p:spPr bwMode="auto">
          <a:xfrm flipH="1">
            <a:off x="1580786" y="2554082"/>
            <a:ext cx="262" cy="448543"/>
          </a:xfrm>
          <a:prstGeom prst="straightConnector1">
            <a:avLst/>
          </a:prstGeom>
          <a:noFill/>
          <a:ln w="9525">
            <a:solidFill>
              <a:schemeClr val="tx1"/>
            </a:solidFill>
            <a:round/>
            <a:headEnd/>
            <a:tailEnd type="triangle" w="med" len="med"/>
          </a:ln>
        </p:spPr>
      </p:cxnSp>
      <p:sp>
        <p:nvSpPr>
          <p:cNvPr id="61" name="Rectangle 4"/>
          <p:cNvSpPr>
            <a:spLocks noChangeArrowheads="1"/>
          </p:cNvSpPr>
          <p:nvPr/>
        </p:nvSpPr>
        <p:spPr bwMode="auto">
          <a:xfrm>
            <a:off x="716392" y="5431756"/>
            <a:ext cx="1797051" cy="541083"/>
          </a:xfrm>
          <a:prstGeom prst="rect">
            <a:avLst/>
          </a:prstGeom>
          <a:solidFill>
            <a:srgbClr val="0070C0"/>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b="1" dirty="0">
                <a:solidFill>
                  <a:schemeClr val="bg1"/>
                </a:solidFill>
                <a:effectLst>
                  <a:outerShdw blurRad="38100" dist="38100" dir="2700000" algn="tl">
                    <a:srgbClr val="000000">
                      <a:alpha val="43137"/>
                    </a:srgbClr>
                  </a:outerShdw>
                </a:effectLst>
                <a:cs typeface="+mn-cs"/>
              </a:rPr>
              <a:t>3. Schedule Tests</a:t>
            </a:r>
          </a:p>
        </p:txBody>
      </p:sp>
      <p:sp>
        <p:nvSpPr>
          <p:cNvPr id="62" name="Flowchart: Alternate Process 11"/>
          <p:cNvSpPr>
            <a:spLocks noChangeArrowheads="1"/>
          </p:cNvSpPr>
          <p:nvPr/>
        </p:nvSpPr>
        <p:spPr bwMode="auto">
          <a:xfrm>
            <a:off x="860854" y="3002625"/>
            <a:ext cx="1439863" cy="341313"/>
          </a:xfrm>
          <a:prstGeom prst="flowChartAlternateProcess">
            <a:avLst/>
          </a:prstGeom>
          <a:solidFill>
            <a:srgbClr val="C0C0C0"/>
          </a:solidFill>
          <a:ln w="9525" algn="ctr">
            <a:solidFill>
              <a:schemeClr val="tx1"/>
            </a:solidFill>
            <a:round/>
            <a:headEnd/>
            <a:tailEnd/>
          </a:ln>
        </p:spPr>
        <p:txBody>
          <a:bodyPr wrap="none" anchor="ctr"/>
          <a:lstStyle/>
          <a:p>
            <a:pPr algn="ctr"/>
            <a:r>
              <a:rPr lang="en-GB" sz="800" dirty="0"/>
              <a:t>End of Test Scheduling</a:t>
            </a:r>
          </a:p>
        </p:txBody>
      </p:sp>
      <p:grpSp>
        <p:nvGrpSpPr>
          <p:cNvPr id="13" name="Group 12"/>
          <p:cNvGrpSpPr/>
          <p:nvPr/>
        </p:nvGrpSpPr>
        <p:grpSpPr>
          <a:xfrm>
            <a:off x="859265" y="1246505"/>
            <a:ext cx="7540456" cy="1909226"/>
            <a:chOff x="-220527" y="4304590"/>
            <a:chExt cx="7540456" cy="1909226"/>
          </a:xfrm>
        </p:grpSpPr>
        <p:sp>
          <p:nvSpPr>
            <p:cNvPr id="14" name="Rectangle 4"/>
            <p:cNvSpPr>
              <a:spLocks noChangeArrowheads="1"/>
            </p:cNvSpPr>
            <p:nvPr/>
          </p:nvSpPr>
          <p:spPr bwMode="auto">
            <a:xfrm>
              <a:off x="2298044" y="4304590"/>
              <a:ext cx="5021885" cy="1909226"/>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marL="285750" lvl="0" indent="-285750" fontAlgn="base">
                <a:spcBef>
                  <a:spcPct val="0"/>
                </a:spcBef>
                <a:spcAft>
                  <a:spcPct val="0"/>
                </a:spcAft>
                <a:buFont typeface="Arial" panose="020B0604020202020204" pitchFamily="34" charset="0"/>
                <a:buChar char="•"/>
                <a:defRPr/>
              </a:pPr>
              <a:r>
                <a:rPr lang="en-GB" sz="1400"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Test tasks are scheduled at the start of their </a:t>
              </a:r>
              <a:r>
                <a:rPr lang="en-GB" sz="1400" b="1"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planned for</a:t>
              </a:r>
              <a:r>
                <a:rPr lang="en-GB" sz="1400"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 gateway</a:t>
              </a:r>
            </a:p>
            <a:p>
              <a:pPr marL="285750" lvl="0" indent="-285750" fontAlgn="base">
                <a:spcBef>
                  <a:spcPct val="0"/>
                </a:spcBef>
                <a:spcAft>
                  <a:spcPct val="0"/>
                </a:spcAft>
                <a:buFont typeface="Arial" panose="020B0604020202020204" pitchFamily="34" charset="0"/>
                <a:buChar char="•"/>
                <a:defRPr/>
              </a:pPr>
              <a:r>
                <a:rPr lang="en-GB" sz="1400" kern="0" dirty="0">
                  <a:solidFill>
                    <a:schemeClr val="bg1"/>
                  </a:solidFill>
                  <a:effectLst>
                    <a:outerShdw blurRad="38100" dist="38100" dir="2700000" algn="tl">
                      <a:srgbClr val="000000">
                        <a:alpha val="43137"/>
                      </a:srgbClr>
                    </a:outerShdw>
                  </a:effectLst>
                  <a:cs typeface="Arial" charset="0"/>
                </a:rPr>
                <a:t>The scheduled </a:t>
              </a:r>
              <a:r>
                <a:rPr lang="en-GB" sz="1400" b="1" kern="0" dirty="0">
                  <a:solidFill>
                    <a:schemeClr val="bg1"/>
                  </a:solidFill>
                  <a:effectLst>
                    <a:outerShdw blurRad="38100" dist="38100" dir="2700000" algn="tl">
                      <a:srgbClr val="000000">
                        <a:alpha val="43137"/>
                      </a:srgbClr>
                    </a:outerShdw>
                  </a:effectLst>
                  <a:cs typeface="Arial" charset="0"/>
                </a:rPr>
                <a:t>start</a:t>
              </a:r>
              <a:r>
                <a:rPr lang="en-GB" sz="1400" kern="0" dirty="0">
                  <a:solidFill>
                    <a:schemeClr val="bg1"/>
                  </a:solidFill>
                  <a:effectLst>
                    <a:outerShdw blurRad="38100" dist="38100" dir="2700000" algn="tl">
                      <a:srgbClr val="000000">
                        <a:alpha val="43137"/>
                      </a:srgbClr>
                    </a:outerShdw>
                  </a:effectLst>
                  <a:cs typeface="Arial" charset="0"/>
                </a:rPr>
                <a:t> and </a:t>
              </a:r>
              <a:r>
                <a:rPr lang="en-GB" sz="1400" b="1" kern="0" dirty="0">
                  <a:solidFill>
                    <a:schemeClr val="bg1"/>
                  </a:solidFill>
                  <a:effectLst>
                    <a:outerShdw blurRad="38100" dist="38100" dir="2700000" algn="tl">
                      <a:srgbClr val="000000">
                        <a:alpha val="43137"/>
                      </a:srgbClr>
                    </a:outerShdw>
                  </a:effectLst>
                  <a:cs typeface="Arial" charset="0"/>
                </a:rPr>
                <a:t>end</a:t>
              </a:r>
              <a:r>
                <a:rPr lang="en-GB" sz="1400" kern="0" dirty="0">
                  <a:solidFill>
                    <a:schemeClr val="bg1"/>
                  </a:solidFill>
                  <a:effectLst>
                    <a:outerShdw blurRad="38100" dist="38100" dir="2700000" algn="tl">
                      <a:srgbClr val="000000">
                        <a:alpha val="43137"/>
                      </a:srgbClr>
                    </a:outerShdw>
                  </a:effectLst>
                  <a:cs typeface="Arial" charset="0"/>
                </a:rPr>
                <a:t> dates must be planned within the gateway, otherwise a MiNT has to be raised and documented in the system</a:t>
              </a:r>
            </a:p>
            <a:p>
              <a:pPr marL="285750" lvl="0" indent="-285750" fontAlgn="base">
                <a:spcBef>
                  <a:spcPct val="0"/>
                </a:spcBef>
                <a:spcAft>
                  <a:spcPct val="0"/>
                </a:spcAft>
                <a:buFont typeface="Arial" panose="020B0604020202020204" pitchFamily="34" charset="0"/>
                <a:buChar char="•"/>
                <a:defRPr/>
              </a:pPr>
              <a:endParaRPr lang="en-GB" sz="1400" kern="0" dirty="0">
                <a:solidFill>
                  <a:schemeClr val="bg1"/>
                </a:solidFill>
                <a:effectLst>
                  <a:outerShdw blurRad="38100" dist="38100" dir="2700000" algn="tl">
                    <a:srgbClr val="000000">
                      <a:alpha val="43137"/>
                    </a:srgbClr>
                  </a:outerShdw>
                </a:effectLst>
                <a:cs typeface="Arial" charset="0"/>
              </a:endParaRPr>
            </a:p>
            <a:p>
              <a:pPr marL="285750" lvl="0" indent="-285750" fontAlgn="base">
                <a:spcBef>
                  <a:spcPct val="0"/>
                </a:spcBef>
                <a:spcAft>
                  <a:spcPct val="0"/>
                </a:spcAft>
                <a:buFont typeface="Arial" panose="020B0604020202020204" pitchFamily="34" charset="0"/>
                <a:buChar char="•"/>
                <a:defRPr/>
              </a:pPr>
              <a:r>
                <a:rPr lang="en-GB" sz="1400" kern="0" dirty="0">
                  <a:solidFill>
                    <a:schemeClr val="bg1"/>
                  </a:solidFill>
                  <a:effectLst>
                    <a:outerShdw blurRad="38100" dist="38100" dir="2700000" algn="tl">
                      <a:srgbClr val="000000">
                        <a:alpha val="43137"/>
                      </a:srgbClr>
                    </a:outerShdw>
                  </a:effectLst>
                  <a:cs typeface="Arial" charset="0"/>
                </a:rPr>
                <a:t>Tests that are no longer required are changed in status to </a:t>
              </a:r>
              <a:r>
                <a:rPr lang="en-GB" sz="1400" b="1" kern="0" dirty="0">
                  <a:solidFill>
                    <a:schemeClr val="bg1"/>
                  </a:solidFill>
                  <a:effectLst>
                    <a:outerShdw blurRad="38100" dist="38100" dir="2700000" algn="tl">
                      <a:srgbClr val="000000">
                        <a:alpha val="43137"/>
                      </a:srgbClr>
                    </a:outerShdw>
                  </a:effectLst>
                  <a:cs typeface="Arial" charset="0"/>
                </a:rPr>
                <a:t>Not Applicable</a:t>
              </a:r>
            </a:p>
          </p:txBody>
        </p:sp>
        <p:sp>
          <p:nvSpPr>
            <p:cNvPr id="15" name="Rectangle 4"/>
            <p:cNvSpPr>
              <a:spLocks noChangeArrowheads="1"/>
            </p:cNvSpPr>
            <p:nvPr/>
          </p:nvSpPr>
          <p:spPr bwMode="auto">
            <a:xfrm>
              <a:off x="-220527" y="4877336"/>
              <a:ext cx="1440385" cy="74546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6" name="Elbow Connector 15"/>
            <p:cNvCxnSpPr>
              <a:stCxn id="14" idx="1"/>
              <a:endCxn id="15" idx="3"/>
            </p:cNvCxnSpPr>
            <p:nvPr/>
          </p:nvCxnSpPr>
          <p:spPr>
            <a:xfrm flipH="1" flipV="1">
              <a:off x="1219858" y="5250068"/>
              <a:ext cx="1078186" cy="9135"/>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15351" y="5538080"/>
            <a:ext cx="9220201" cy="541084"/>
          </a:xfrm>
          <a:prstGeom prst="rect">
            <a:avLst/>
          </a:prstGeom>
        </p:spPr>
      </p:pic>
      <p:sp>
        <p:nvSpPr>
          <p:cNvPr id="31" name="Rectangular Callout 30"/>
          <p:cNvSpPr/>
          <p:nvPr/>
        </p:nvSpPr>
        <p:spPr>
          <a:xfrm>
            <a:off x="3380455" y="4703713"/>
            <a:ext cx="3195889" cy="833924"/>
          </a:xfrm>
          <a:prstGeom prst="wedgeRectCallout">
            <a:avLst>
              <a:gd name="adj1" fmla="val -20773"/>
              <a:gd name="adj2" fmla="val 66726"/>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Note, </a:t>
            </a:r>
            <a:r>
              <a:rPr lang="en-GB" sz="1400" kern="0" dirty="0">
                <a:solidFill>
                  <a:srgbClr val="FFFFFF"/>
                </a:solidFill>
                <a:effectLst>
                  <a:outerShdw blurRad="38100" dist="38100" dir="2700000" algn="tl">
                    <a:srgbClr val="000000">
                      <a:alpha val="43137"/>
                    </a:srgbClr>
                  </a:outerShdw>
                </a:effectLst>
                <a:cs typeface="Arial" charset="0"/>
              </a:rPr>
              <a:t>the system will not let you </a:t>
            </a:r>
            <a:r>
              <a:rPr lang="en-GB" sz="1400" b="1" kern="0" dirty="0">
                <a:solidFill>
                  <a:srgbClr val="FFFFFF"/>
                </a:solidFill>
                <a:effectLst>
                  <a:outerShdw blurRad="38100" dist="38100" dir="2700000" algn="tl">
                    <a:srgbClr val="000000">
                      <a:alpha val="43137"/>
                    </a:srgbClr>
                  </a:outerShdw>
                </a:effectLst>
                <a:cs typeface="Arial" charset="0"/>
              </a:rPr>
              <a:t>schedule</a:t>
            </a:r>
            <a:r>
              <a:rPr lang="en-GB" sz="1400" kern="0" dirty="0">
                <a:solidFill>
                  <a:srgbClr val="FFFFFF"/>
                </a:solidFill>
                <a:effectLst>
                  <a:outerShdw blurRad="38100" dist="38100" dir="2700000" algn="tl">
                    <a:srgbClr val="000000">
                      <a:alpha val="43137"/>
                    </a:srgbClr>
                  </a:outerShdw>
                </a:effectLst>
                <a:cs typeface="Arial" charset="0"/>
              </a:rPr>
              <a:t> a date beyond its gateway without a MiNT ID recorded</a:t>
            </a:r>
          </a:p>
        </p:txBody>
      </p:sp>
    </p:spTree>
    <p:extLst>
      <p:ext uri="{BB962C8B-B14F-4D97-AF65-F5344CB8AC3E}">
        <p14:creationId xmlns:p14="http://schemas.microsoft.com/office/powerpoint/2010/main" val="7557639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Schedule Tests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91</a:t>
            </a:fld>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52559" y="712381"/>
            <a:ext cx="11191225" cy="5463363"/>
          </a:xfrm>
          <a:prstGeom prst="rect">
            <a:avLst/>
          </a:prstGeom>
        </p:spPr>
      </p:pic>
      <p:sp>
        <p:nvSpPr>
          <p:cNvPr id="6" name="Rectangular Callout 5"/>
          <p:cNvSpPr/>
          <p:nvPr/>
        </p:nvSpPr>
        <p:spPr>
          <a:xfrm>
            <a:off x="717336" y="1688951"/>
            <a:ext cx="2778899" cy="659852"/>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Select the </a:t>
            </a:r>
            <a:r>
              <a:rPr lang="en-GB" sz="1400" b="1" kern="0" dirty="0">
                <a:solidFill>
                  <a:srgbClr val="FFFFFF"/>
                </a:solidFill>
                <a:effectLst>
                  <a:outerShdw blurRad="38100" dist="38100" dir="2700000" algn="tl">
                    <a:srgbClr val="000000">
                      <a:alpha val="43137"/>
                    </a:srgbClr>
                  </a:outerShdw>
                </a:effectLst>
                <a:cs typeface="Arial" charset="0"/>
              </a:rPr>
              <a:t>02 Planning Tests </a:t>
            </a:r>
            <a:r>
              <a:rPr lang="en-GB" sz="1400" kern="0" dirty="0">
                <a:solidFill>
                  <a:srgbClr val="FFFFFF"/>
                </a:solidFill>
                <a:effectLst>
                  <a:outerShdw blurRad="38100" dist="38100" dir="2700000" algn="tl">
                    <a:srgbClr val="000000">
                      <a:alpha val="43137"/>
                    </a:srgbClr>
                  </a:outerShdw>
                </a:effectLst>
                <a:cs typeface="Arial" charset="0"/>
              </a:rPr>
              <a:t>view (or open the test task) </a:t>
            </a:r>
          </a:p>
          <a:p>
            <a:pPr marL="285750" indent="-285750" fontAlgn="base">
              <a:spcBef>
                <a:spcPct val="0"/>
              </a:spcBef>
              <a:spcAft>
                <a:spcPct val="0"/>
              </a:spcAft>
              <a:buFont typeface="Arial" panose="020B0604020202020204" pitchFamily="34" charset="0"/>
              <a:buChar char="•"/>
            </a:pP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7" name="Rectangular Callout 6"/>
          <p:cNvSpPr/>
          <p:nvPr/>
        </p:nvSpPr>
        <p:spPr>
          <a:xfrm>
            <a:off x="7291801" y="2348803"/>
            <a:ext cx="2664999" cy="705294"/>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Tests no longer required are changed to </a:t>
            </a:r>
            <a:r>
              <a:rPr lang="en-GB" sz="1400" b="1" kern="0" dirty="0">
                <a:solidFill>
                  <a:srgbClr val="FFFFFF"/>
                </a:solidFill>
                <a:effectLst>
                  <a:outerShdw blurRad="38100" dist="38100" dir="2700000" algn="tl">
                    <a:srgbClr val="000000">
                      <a:alpha val="43137"/>
                    </a:srgbClr>
                  </a:outerShdw>
                </a:effectLst>
                <a:cs typeface="Arial" charset="0"/>
              </a:rPr>
              <a:t>Not Applicable</a:t>
            </a:r>
            <a:endParaRPr lang="en-GB" sz="1400" kern="0" dirty="0">
              <a:solidFill>
                <a:srgbClr val="FFFFFF"/>
              </a:solidFill>
              <a:effectLst>
                <a:outerShdw blurRad="38100" dist="38100" dir="2700000" algn="tl">
                  <a:srgbClr val="000000">
                    <a:alpha val="43137"/>
                  </a:srgbClr>
                </a:outerShdw>
              </a:effectLst>
              <a:cs typeface="Arial" charset="0"/>
            </a:endParaRPr>
          </a:p>
          <a:p>
            <a:pPr marL="285750" indent="-285750" fontAlgn="base">
              <a:spcBef>
                <a:spcPct val="0"/>
              </a:spcBef>
              <a:spcAft>
                <a:spcPct val="0"/>
              </a:spcAft>
              <a:buFont typeface="Arial" panose="020B0604020202020204" pitchFamily="34" charset="0"/>
              <a:buChar char="•"/>
            </a:pP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8" name="Rectangular Callout 7"/>
          <p:cNvSpPr/>
          <p:nvPr/>
        </p:nvSpPr>
        <p:spPr>
          <a:xfrm>
            <a:off x="7093328" y="4759844"/>
            <a:ext cx="2863472" cy="662010"/>
          </a:xfrm>
          <a:prstGeom prst="wedgeRectCallout">
            <a:avLst>
              <a:gd name="adj1" fmla="val 20969"/>
              <a:gd name="adj2" fmla="val -74263"/>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3. Select dates for the </a:t>
            </a:r>
            <a:r>
              <a:rPr lang="en-GB" sz="1400" b="1" kern="0" dirty="0">
                <a:solidFill>
                  <a:srgbClr val="FFFFFF"/>
                </a:solidFill>
                <a:effectLst>
                  <a:outerShdw blurRad="38100" dist="38100" dir="2700000" algn="tl">
                    <a:srgbClr val="000000">
                      <a:alpha val="43137"/>
                    </a:srgbClr>
                  </a:outerShdw>
                </a:effectLst>
                <a:cs typeface="Arial" charset="0"/>
              </a:rPr>
              <a:t>scheduled</a:t>
            </a:r>
            <a:r>
              <a:rPr lang="en-GB" sz="1400" kern="0" dirty="0">
                <a:solidFill>
                  <a:srgbClr val="FFFFFF"/>
                </a:solidFill>
                <a:effectLst>
                  <a:outerShdw blurRad="38100" dist="38100" dir="2700000" algn="tl">
                    <a:srgbClr val="000000">
                      <a:alpha val="43137"/>
                    </a:srgbClr>
                  </a:outerShdw>
                </a:effectLst>
                <a:cs typeface="Arial" charset="0"/>
              </a:rPr>
              <a:t> </a:t>
            </a:r>
            <a:r>
              <a:rPr lang="en-GB" sz="1400" b="1" kern="0" dirty="0">
                <a:solidFill>
                  <a:srgbClr val="FFFFFF"/>
                </a:solidFill>
                <a:effectLst>
                  <a:outerShdw blurRad="38100" dist="38100" dir="2700000" algn="tl">
                    <a:srgbClr val="000000">
                      <a:alpha val="43137"/>
                    </a:srgbClr>
                  </a:outerShdw>
                </a:effectLst>
                <a:cs typeface="Arial" charset="0"/>
              </a:rPr>
              <a:t>start</a:t>
            </a:r>
            <a:r>
              <a:rPr lang="en-GB" sz="1400" kern="0" dirty="0">
                <a:solidFill>
                  <a:srgbClr val="FFFFFF"/>
                </a:solidFill>
                <a:effectLst>
                  <a:outerShdw blurRad="38100" dist="38100" dir="2700000" algn="tl">
                    <a:srgbClr val="000000">
                      <a:alpha val="43137"/>
                    </a:srgbClr>
                  </a:outerShdw>
                </a:effectLst>
                <a:cs typeface="Arial" charset="0"/>
              </a:rPr>
              <a:t> and </a:t>
            </a:r>
            <a:r>
              <a:rPr lang="en-GB" sz="1400" b="1" kern="0" dirty="0">
                <a:solidFill>
                  <a:srgbClr val="FFFFFF"/>
                </a:solidFill>
                <a:effectLst>
                  <a:outerShdw blurRad="38100" dist="38100" dir="2700000" algn="tl">
                    <a:srgbClr val="000000">
                      <a:alpha val="43137"/>
                    </a:srgbClr>
                  </a:outerShdw>
                </a:effectLst>
                <a:cs typeface="Arial" charset="0"/>
              </a:rPr>
              <a:t>end</a:t>
            </a:r>
            <a:r>
              <a:rPr lang="en-GB" sz="1400" kern="0" dirty="0">
                <a:solidFill>
                  <a:srgbClr val="FFFFFF"/>
                </a:solidFill>
                <a:effectLst>
                  <a:outerShdw blurRad="38100" dist="38100" dir="2700000" algn="tl">
                    <a:srgbClr val="000000">
                      <a:alpha val="43137"/>
                    </a:srgbClr>
                  </a:outerShdw>
                </a:effectLst>
                <a:cs typeface="Arial" charset="0"/>
              </a:rPr>
              <a:t> of the test</a:t>
            </a:r>
          </a:p>
          <a:p>
            <a:pPr marL="285750" indent="-285750" fontAlgn="base">
              <a:spcBef>
                <a:spcPct val="0"/>
              </a:spcBef>
              <a:spcAft>
                <a:spcPct val="0"/>
              </a:spcAft>
              <a:buFont typeface="Arial" panose="020B0604020202020204" pitchFamily="34" charset="0"/>
              <a:buChar char="•"/>
            </a:pP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9" name="Rectangular Callout 8"/>
          <p:cNvSpPr/>
          <p:nvPr/>
        </p:nvSpPr>
        <p:spPr>
          <a:xfrm>
            <a:off x="9881192" y="763219"/>
            <a:ext cx="1525431" cy="355711"/>
          </a:xfrm>
          <a:prstGeom prst="wedgeRectCallout">
            <a:avLst>
              <a:gd name="adj1" fmla="val 29935"/>
              <a:gd name="adj2" fmla="val 88821"/>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4. Save</a:t>
            </a:r>
            <a:r>
              <a:rPr lang="en-GB" sz="1400" kern="0" dirty="0">
                <a:solidFill>
                  <a:srgbClr val="FFFFFF"/>
                </a:solidFill>
                <a:effectLst>
                  <a:outerShdw blurRad="38100" dist="38100" dir="2700000" algn="tl">
                    <a:srgbClr val="000000">
                      <a:alpha val="43137"/>
                    </a:srgbClr>
                  </a:outerShdw>
                </a:effectLst>
                <a:cs typeface="Arial" charset="0"/>
              </a:rPr>
              <a:t> the plan</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77565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11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92</a:t>
            </a:fld>
            <a:endParaRPr lang="en-IN" dirty="0"/>
          </a:p>
        </p:txBody>
      </p:sp>
    </p:spTree>
    <p:extLst>
      <p:ext uri="{BB962C8B-B14F-4D97-AF65-F5344CB8AC3E}">
        <p14:creationId xmlns:p14="http://schemas.microsoft.com/office/powerpoint/2010/main" val="2152675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12 </a:t>
            </a:r>
            <a:r>
              <a:rPr lang="en-GB" sz="3600" dirty="0"/>
              <a:t>– Run Tests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93</a:t>
            </a:fld>
            <a:endParaRPr lang="en-IN" dirty="0"/>
          </a:p>
        </p:txBody>
      </p:sp>
    </p:spTree>
    <p:extLst>
      <p:ext uri="{BB962C8B-B14F-4D97-AF65-F5344CB8AC3E}">
        <p14:creationId xmlns:p14="http://schemas.microsoft.com/office/powerpoint/2010/main" val="38820364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400" y="576036"/>
            <a:ext cx="5241182" cy="4092783"/>
          </a:xfrm>
          <a:prstGeom prst="rect">
            <a:avLst/>
          </a:prstGeom>
        </p:spPr>
      </p:pic>
      <p:sp>
        <p:nvSpPr>
          <p:cNvPr id="2" name="Title 1"/>
          <p:cNvSpPr>
            <a:spLocks noGrp="1"/>
          </p:cNvSpPr>
          <p:nvPr>
            <p:ph type="title"/>
          </p:nvPr>
        </p:nvSpPr>
        <p:spPr/>
        <p:txBody>
          <a:bodyPr/>
          <a:lstStyle/>
          <a:p>
            <a:r>
              <a:rPr lang="en-GB" dirty="0"/>
              <a:t>Process Step 4: Run Tests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94</a:t>
            </a:fld>
            <a:endParaRPr lang="en-IN" dirty="0"/>
          </a:p>
        </p:txBody>
      </p:sp>
      <p:sp>
        <p:nvSpPr>
          <p:cNvPr id="23" name="Rectangle 4"/>
          <p:cNvSpPr>
            <a:spLocks noChangeArrowheads="1"/>
          </p:cNvSpPr>
          <p:nvPr/>
        </p:nvSpPr>
        <p:spPr bwMode="auto">
          <a:xfrm>
            <a:off x="663377" y="1044012"/>
            <a:ext cx="1820863" cy="4356352"/>
          </a:xfrm>
          <a:prstGeom prst="rect">
            <a:avLst/>
          </a:prstGeom>
          <a:solidFill>
            <a:srgbClr val="CCFFCC"/>
          </a:solidFill>
          <a:ln w="9525">
            <a:solidFill>
              <a:schemeClr val="bg1"/>
            </a:solidFill>
            <a:miter lim="800000"/>
            <a:headEnd/>
            <a:tailEnd/>
          </a:ln>
        </p:spPr>
        <p:txBody>
          <a:bodyPr wrap="none" anchor="ctr"/>
          <a:lstStyle/>
          <a:p>
            <a:pPr algn="ctr"/>
            <a:endParaRPr lang="en-GB" sz="800" dirty="0">
              <a:solidFill>
                <a:schemeClr val="accent3"/>
              </a:solidFill>
            </a:endParaRPr>
          </a:p>
        </p:txBody>
      </p:sp>
      <p:sp>
        <p:nvSpPr>
          <p:cNvPr id="24" name="Rectangle 8"/>
          <p:cNvSpPr>
            <a:spLocks noChangeArrowheads="1"/>
          </p:cNvSpPr>
          <p:nvPr/>
        </p:nvSpPr>
        <p:spPr bwMode="auto">
          <a:xfrm>
            <a:off x="882452" y="1224318"/>
            <a:ext cx="1439863" cy="358775"/>
          </a:xfrm>
          <a:prstGeom prst="rect">
            <a:avLst/>
          </a:prstGeom>
          <a:solidFill>
            <a:srgbClr val="FF9900"/>
          </a:solidFill>
          <a:ln w="9525">
            <a:solidFill>
              <a:schemeClr val="tx1"/>
            </a:solidFill>
            <a:miter lim="800000"/>
            <a:headEnd/>
            <a:tailEnd/>
          </a:ln>
        </p:spPr>
        <p:txBody>
          <a:bodyPr anchor="ctr"/>
          <a:lstStyle/>
          <a:p>
            <a:pPr algn="ctr"/>
            <a:r>
              <a:rPr lang="en-GB" sz="800" dirty="0"/>
              <a:t>Open Test Task /Plan</a:t>
            </a:r>
          </a:p>
        </p:txBody>
      </p:sp>
      <p:cxnSp>
        <p:nvCxnSpPr>
          <p:cNvPr id="25" name="AutoShape 23"/>
          <p:cNvCxnSpPr>
            <a:cxnSpLocks noChangeShapeType="1"/>
            <a:stCxn id="24" idx="2"/>
            <a:endCxn id="26" idx="0"/>
          </p:cNvCxnSpPr>
          <p:nvPr/>
        </p:nvCxnSpPr>
        <p:spPr bwMode="auto">
          <a:xfrm flipH="1">
            <a:off x="1601589" y="1583093"/>
            <a:ext cx="795" cy="221922"/>
          </a:xfrm>
          <a:prstGeom prst="straightConnector1">
            <a:avLst/>
          </a:prstGeom>
          <a:noFill/>
          <a:ln w="9525">
            <a:solidFill>
              <a:schemeClr val="tx1"/>
            </a:solidFill>
            <a:round/>
            <a:headEnd/>
            <a:tailEnd type="triangle" w="med" len="med"/>
          </a:ln>
        </p:spPr>
      </p:cxnSp>
      <p:sp>
        <p:nvSpPr>
          <p:cNvPr id="26" name="Rectangle 4"/>
          <p:cNvSpPr>
            <a:spLocks noChangeArrowheads="1"/>
          </p:cNvSpPr>
          <p:nvPr/>
        </p:nvSpPr>
        <p:spPr bwMode="auto">
          <a:xfrm>
            <a:off x="882451" y="1805015"/>
            <a:ext cx="1438275" cy="360362"/>
          </a:xfrm>
          <a:prstGeom prst="rect">
            <a:avLst/>
          </a:prstGeom>
          <a:solidFill>
            <a:srgbClr val="FFC000"/>
          </a:solidFill>
          <a:ln w="9525">
            <a:solidFill>
              <a:schemeClr val="tx1"/>
            </a:solidFill>
            <a:miter lim="800000"/>
            <a:headEnd/>
            <a:tailEnd/>
          </a:ln>
        </p:spPr>
        <p:txBody>
          <a:bodyPr wrap="none" anchor="ctr"/>
          <a:lstStyle/>
          <a:p>
            <a:pPr algn="ctr"/>
            <a:r>
              <a:rPr lang="en-GB" sz="800" dirty="0"/>
              <a:t>Set Status to </a:t>
            </a:r>
          </a:p>
          <a:p>
            <a:pPr algn="ctr"/>
            <a:r>
              <a:rPr lang="en-GB" sz="800" b="1" dirty="0"/>
              <a:t>Start Working</a:t>
            </a:r>
          </a:p>
        </p:txBody>
      </p:sp>
      <p:sp>
        <p:nvSpPr>
          <p:cNvPr id="27" name="Flowchart: Alternate Process 11"/>
          <p:cNvSpPr>
            <a:spLocks noChangeArrowheads="1"/>
          </p:cNvSpPr>
          <p:nvPr/>
        </p:nvSpPr>
        <p:spPr bwMode="auto">
          <a:xfrm>
            <a:off x="882451" y="2971236"/>
            <a:ext cx="1439863" cy="341313"/>
          </a:xfrm>
          <a:prstGeom prst="flowChartAlternateProcess">
            <a:avLst/>
          </a:prstGeom>
          <a:solidFill>
            <a:srgbClr val="C0C0C0"/>
          </a:solidFill>
          <a:ln w="9525" algn="ctr">
            <a:solidFill>
              <a:schemeClr val="tx1"/>
            </a:solidFill>
            <a:round/>
            <a:headEnd/>
            <a:tailEnd/>
          </a:ln>
        </p:spPr>
        <p:txBody>
          <a:bodyPr wrap="none" anchor="ctr"/>
          <a:lstStyle/>
          <a:p>
            <a:pPr algn="ctr"/>
            <a:r>
              <a:rPr lang="en-GB" sz="800" dirty="0"/>
              <a:t>Run Test</a:t>
            </a:r>
          </a:p>
        </p:txBody>
      </p:sp>
      <p:cxnSp>
        <p:nvCxnSpPr>
          <p:cNvPr id="28" name="AutoShape 23"/>
          <p:cNvCxnSpPr>
            <a:cxnSpLocks noChangeShapeType="1"/>
            <a:stCxn id="26" idx="2"/>
            <a:endCxn id="29" idx="1"/>
          </p:cNvCxnSpPr>
          <p:nvPr/>
        </p:nvCxnSpPr>
        <p:spPr bwMode="auto">
          <a:xfrm>
            <a:off x="1601589" y="2165377"/>
            <a:ext cx="3083" cy="244546"/>
          </a:xfrm>
          <a:prstGeom prst="straightConnector1">
            <a:avLst/>
          </a:prstGeom>
          <a:noFill/>
          <a:ln w="9525">
            <a:solidFill>
              <a:schemeClr val="tx1"/>
            </a:solidFill>
            <a:round/>
            <a:headEnd/>
            <a:tailEnd type="triangle" w="med" len="med"/>
          </a:ln>
        </p:spPr>
      </p:cxnSp>
      <p:sp>
        <p:nvSpPr>
          <p:cNvPr id="29" name="AutoShape 71"/>
          <p:cNvSpPr>
            <a:spLocks noChangeArrowheads="1"/>
          </p:cNvSpPr>
          <p:nvPr/>
        </p:nvSpPr>
        <p:spPr bwMode="auto">
          <a:xfrm>
            <a:off x="812509" y="2409923"/>
            <a:ext cx="1584325" cy="356338"/>
          </a:xfrm>
          <a:prstGeom prst="flowChartInputOutput">
            <a:avLst/>
          </a:prstGeom>
          <a:solidFill>
            <a:srgbClr val="FFFF99"/>
          </a:solidFill>
          <a:ln w="9525">
            <a:solidFill>
              <a:schemeClr val="tx1"/>
            </a:solidFill>
            <a:miter lim="800000"/>
            <a:headEnd/>
            <a:tailEnd/>
          </a:ln>
        </p:spPr>
        <p:txBody>
          <a:bodyPr wrap="none" anchor="ctr"/>
          <a:lstStyle/>
          <a:p>
            <a:pPr algn="ctr"/>
            <a:r>
              <a:rPr lang="en-GB" sz="800" b="1" i="1" dirty="0"/>
              <a:t>Actual</a:t>
            </a:r>
            <a:r>
              <a:rPr lang="en-GB" sz="800" i="1" dirty="0"/>
              <a:t> </a:t>
            </a:r>
            <a:r>
              <a:rPr lang="en-GB" sz="800" b="1" i="1" dirty="0"/>
              <a:t>Start Date</a:t>
            </a:r>
            <a:r>
              <a:rPr lang="en-GB" sz="800" i="1" dirty="0"/>
              <a:t> Set</a:t>
            </a:r>
          </a:p>
        </p:txBody>
      </p:sp>
      <p:cxnSp>
        <p:nvCxnSpPr>
          <p:cNvPr id="30" name="AutoShape 23"/>
          <p:cNvCxnSpPr>
            <a:cxnSpLocks noChangeShapeType="1"/>
            <a:stCxn id="29" idx="4"/>
            <a:endCxn id="27" idx="0"/>
          </p:cNvCxnSpPr>
          <p:nvPr/>
        </p:nvCxnSpPr>
        <p:spPr bwMode="auto">
          <a:xfrm flipH="1">
            <a:off x="1602383" y="2766261"/>
            <a:ext cx="2289" cy="204975"/>
          </a:xfrm>
          <a:prstGeom prst="straightConnector1">
            <a:avLst/>
          </a:prstGeom>
          <a:noFill/>
          <a:ln w="9525">
            <a:solidFill>
              <a:schemeClr val="tx1"/>
            </a:solidFill>
            <a:round/>
            <a:headEnd/>
            <a:tailEnd type="triangle" w="med" len="med"/>
          </a:ln>
        </p:spPr>
      </p:cxnSp>
      <p:sp>
        <p:nvSpPr>
          <p:cNvPr id="31" name="Rectangle 4"/>
          <p:cNvSpPr>
            <a:spLocks noChangeArrowheads="1"/>
          </p:cNvSpPr>
          <p:nvPr/>
        </p:nvSpPr>
        <p:spPr bwMode="auto">
          <a:xfrm>
            <a:off x="663377" y="5377894"/>
            <a:ext cx="1820863" cy="541783"/>
          </a:xfrm>
          <a:prstGeom prst="rect">
            <a:avLst/>
          </a:prstGeom>
          <a:solidFill>
            <a:srgbClr val="339933"/>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b="1" dirty="0">
                <a:solidFill>
                  <a:schemeClr val="bg1"/>
                </a:solidFill>
                <a:effectLst>
                  <a:outerShdw blurRad="38100" dist="38100" dir="2700000" algn="tl">
                    <a:srgbClr val="000000">
                      <a:alpha val="43137"/>
                    </a:srgbClr>
                  </a:outerShdw>
                </a:effectLst>
                <a:cs typeface="+mn-cs"/>
              </a:rPr>
              <a:t>4. Run Tests</a:t>
            </a:r>
          </a:p>
        </p:txBody>
      </p:sp>
      <p:grpSp>
        <p:nvGrpSpPr>
          <p:cNvPr id="14" name="Group 13"/>
          <p:cNvGrpSpPr/>
          <p:nvPr/>
        </p:nvGrpSpPr>
        <p:grpSpPr>
          <a:xfrm>
            <a:off x="870282" y="1623025"/>
            <a:ext cx="5277130" cy="711382"/>
            <a:chOff x="-220527" y="4681110"/>
            <a:chExt cx="5277130" cy="711382"/>
          </a:xfrm>
        </p:grpSpPr>
        <p:sp>
          <p:nvSpPr>
            <p:cNvPr id="15" name="Rectangle 4"/>
            <p:cNvSpPr>
              <a:spLocks noChangeArrowheads="1"/>
            </p:cNvSpPr>
            <p:nvPr/>
          </p:nvSpPr>
          <p:spPr bwMode="auto">
            <a:xfrm>
              <a:off x="2298045" y="4681110"/>
              <a:ext cx="2758558" cy="711382"/>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lvl="0" fontAlgn="base">
                <a:spcBef>
                  <a:spcPct val="0"/>
                </a:spcBef>
                <a:spcAft>
                  <a:spcPct val="0"/>
                </a:spcAft>
                <a:defRPr/>
              </a:pPr>
              <a:r>
                <a:rPr lang="en-US" sz="1400"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When tests are run, their status is updated to </a:t>
              </a:r>
              <a:r>
                <a:rPr lang="en-US" sz="1400" b="1" dirty="0">
                  <a:solidFill>
                    <a:schemeClr val="bg1"/>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Start Working</a:t>
              </a:r>
              <a:endParaRPr lang="en-GB" sz="1400" b="1" kern="0" dirty="0">
                <a:solidFill>
                  <a:schemeClr val="bg1"/>
                </a:solidFill>
                <a:effectLst>
                  <a:outerShdw blurRad="38100" dist="38100" dir="2700000" algn="tl">
                    <a:srgbClr val="000000">
                      <a:alpha val="43137"/>
                    </a:srgbClr>
                  </a:outerShdw>
                </a:effectLst>
                <a:cs typeface="Arial" charset="0"/>
              </a:endParaRPr>
            </a:p>
          </p:txBody>
        </p:sp>
        <p:sp>
          <p:nvSpPr>
            <p:cNvPr id="16" name="Rectangle 4"/>
            <p:cNvSpPr>
              <a:spLocks noChangeArrowheads="1"/>
            </p:cNvSpPr>
            <p:nvPr/>
          </p:nvSpPr>
          <p:spPr bwMode="auto">
            <a:xfrm>
              <a:off x="-220527" y="4846153"/>
              <a:ext cx="1440385" cy="373285"/>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17" name="Elbow Connector 16"/>
            <p:cNvCxnSpPr>
              <a:stCxn id="15" idx="1"/>
              <a:endCxn id="16" idx="3"/>
            </p:cNvCxnSpPr>
            <p:nvPr/>
          </p:nvCxnSpPr>
          <p:spPr>
            <a:xfrm flipH="1" flipV="1">
              <a:off x="1219858" y="5032796"/>
              <a:ext cx="1078187" cy="4005"/>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3" name="Rectangle 4"/>
          <p:cNvSpPr>
            <a:spLocks noChangeArrowheads="1"/>
          </p:cNvSpPr>
          <p:nvPr/>
        </p:nvSpPr>
        <p:spPr bwMode="auto">
          <a:xfrm>
            <a:off x="8516415" y="751592"/>
            <a:ext cx="2668053" cy="472726"/>
          </a:xfrm>
          <a:prstGeom prst="rect">
            <a:avLst/>
          </a:prstGeom>
          <a:solidFill>
            <a:schemeClr val="bg1">
              <a:alpha val="15000"/>
            </a:schemeClr>
          </a:solidFill>
          <a:ln w="38100" cap="flat" cmpd="sng">
            <a:solidFill>
              <a:srgbClr val="00B050">
                <a:alpha val="50000"/>
              </a:srgbClr>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34" name="Rectangle 4"/>
          <p:cNvSpPr>
            <a:spLocks noChangeArrowheads="1"/>
          </p:cNvSpPr>
          <p:nvPr/>
        </p:nvSpPr>
        <p:spPr bwMode="auto">
          <a:xfrm>
            <a:off x="9122577" y="2138261"/>
            <a:ext cx="834223" cy="271662"/>
          </a:xfrm>
          <a:prstGeom prst="rect">
            <a:avLst/>
          </a:prstGeom>
          <a:solidFill>
            <a:schemeClr val="bg1">
              <a:alpha val="15000"/>
            </a:schemeClr>
          </a:solidFill>
          <a:ln w="38100" cap="flat" cmpd="sng">
            <a:solidFill>
              <a:srgbClr val="00B050">
                <a:alpha val="50000"/>
              </a:srgbClr>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indent="-342900" fontAlgn="base">
              <a:spcBef>
                <a:spcPct val="0"/>
              </a:spcBef>
              <a:spcAft>
                <a:spcPct val="0"/>
              </a:spcAft>
              <a:buFontTx/>
              <a:buAutoNum type="arabicPeriod"/>
            </a:pPr>
            <a:endParaRPr lang="en-GB" sz="1400" b="1" kern="0" dirty="0">
              <a:solidFill>
                <a:srgbClr val="FFFFFF"/>
              </a:solidFill>
              <a:cs typeface="Arial" charset="0"/>
            </a:endParaRPr>
          </a:p>
        </p:txBody>
      </p:sp>
      <p:cxnSp>
        <p:nvCxnSpPr>
          <p:cNvPr id="13" name="Straight Arrow Connector 12"/>
          <p:cNvCxnSpPr/>
          <p:nvPr/>
        </p:nvCxnSpPr>
        <p:spPr>
          <a:xfrm flipV="1">
            <a:off x="9230060" y="1224318"/>
            <a:ext cx="1" cy="937036"/>
          </a:xfrm>
          <a:prstGeom prst="straightConnector1">
            <a:avLst/>
          </a:prstGeom>
          <a:noFill/>
          <a:ln w="38100" cap="flat" cmpd="sng">
            <a:solidFill>
              <a:srgbClr val="00B050"/>
            </a:solidFill>
            <a:prstDash val="solid"/>
            <a:round/>
            <a:headEnd type="arrow" w="med" len="med"/>
            <a:tailEnd type="none" w="med" len="med"/>
          </a:ln>
          <a:effectLst>
            <a:outerShdw dist="45791" dir="3378596" algn="ctr" rotWithShape="0">
              <a:srgbClr val="808080">
                <a:alpha val="50000"/>
              </a:srgbClr>
            </a:outerShdw>
          </a:effectLst>
        </p:spPr>
      </p:cxnSp>
    </p:spTree>
    <p:extLst>
      <p:ext uri="{BB962C8B-B14F-4D97-AF65-F5344CB8AC3E}">
        <p14:creationId xmlns:p14="http://schemas.microsoft.com/office/powerpoint/2010/main" val="41585610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38978" y="814371"/>
            <a:ext cx="10780136" cy="3526274"/>
          </a:xfrm>
          <a:prstGeom prst="rect">
            <a:avLst/>
          </a:prstGeom>
        </p:spPr>
      </p:pic>
      <p:sp>
        <p:nvSpPr>
          <p:cNvPr id="2" name="Title 1"/>
          <p:cNvSpPr>
            <a:spLocks noGrp="1"/>
          </p:cNvSpPr>
          <p:nvPr>
            <p:ph type="title"/>
          </p:nvPr>
        </p:nvSpPr>
        <p:spPr/>
        <p:txBody>
          <a:bodyPr/>
          <a:lstStyle/>
          <a:p>
            <a:r>
              <a:rPr lang="en-GB" dirty="0"/>
              <a:t>Run Tests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95</a:t>
            </a:fld>
            <a:endParaRPr lang="en-IN" dirty="0"/>
          </a:p>
        </p:txBody>
      </p:sp>
      <p:sp>
        <p:nvSpPr>
          <p:cNvPr id="7" name="Rectangular Callout 6"/>
          <p:cNvSpPr/>
          <p:nvPr/>
        </p:nvSpPr>
        <p:spPr>
          <a:xfrm>
            <a:off x="7125038" y="2982716"/>
            <a:ext cx="2184215" cy="664632"/>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Change the status to </a:t>
            </a:r>
            <a:r>
              <a:rPr lang="en-GB" sz="1400" b="1" kern="0" dirty="0">
                <a:solidFill>
                  <a:srgbClr val="FFFFFF"/>
                </a:solidFill>
                <a:effectLst>
                  <a:outerShdw blurRad="38100" dist="38100" dir="2700000" algn="tl">
                    <a:srgbClr val="000000">
                      <a:alpha val="43137"/>
                    </a:srgbClr>
                  </a:outerShdw>
                </a:effectLst>
                <a:cs typeface="Arial" charset="0"/>
              </a:rPr>
              <a:t>Start Working </a:t>
            </a:r>
          </a:p>
        </p:txBody>
      </p:sp>
      <p:sp>
        <p:nvSpPr>
          <p:cNvPr id="9" name="Rectangular Callout 8"/>
          <p:cNvSpPr/>
          <p:nvPr/>
        </p:nvSpPr>
        <p:spPr>
          <a:xfrm>
            <a:off x="1080892" y="1387735"/>
            <a:ext cx="2724626" cy="663611"/>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Select the </a:t>
            </a:r>
            <a:r>
              <a:rPr lang="en-GB" sz="1400" b="1" kern="0" dirty="0">
                <a:solidFill>
                  <a:srgbClr val="FFFFFF"/>
                </a:solidFill>
                <a:effectLst>
                  <a:outerShdw blurRad="38100" dist="38100" dir="2700000" algn="tl">
                    <a:srgbClr val="000000">
                      <a:alpha val="43137"/>
                    </a:srgbClr>
                  </a:outerShdw>
                </a:effectLst>
                <a:cs typeface="Arial" charset="0"/>
              </a:rPr>
              <a:t>02 Planning Tests </a:t>
            </a:r>
            <a:r>
              <a:rPr lang="en-GB" sz="1400" kern="0" dirty="0">
                <a:solidFill>
                  <a:srgbClr val="FFFFFF"/>
                </a:solidFill>
                <a:effectLst>
                  <a:outerShdw blurRad="38100" dist="38100" dir="2700000" algn="tl">
                    <a:srgbClr val="000000">
                      <a:alpha val="43137"/>
                    </a:srgbClr>
                  </a:outerShdw>
                </a:effectLst>
                <a:cs typeface="Arial" charset="0"/>
              </a:rPr>
              <a:t>view (or open the test task) </a:t>
            </a:r>
          </a:p>
          <a:p>
            <a:pPr marL="285750" indent="-285750" fontAlgn="base">
              <a:spcBef>
                <a:spcPct val="0"/>
              </a:spcBef>
              <a:spcAft>
                <a:spcPct val="0"/>
              </a:spcAft>
              <a:buFont typeface="Arial" panose="020B0604020202020204" pitchFamily="34" charset="0"/>
              <a:buChar char="•"/>
            </a:pP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10" name="Rectangular Callout 9"/>
          <p:cNvSpPr/>
          <p:nvPr/>
        </p:nvSpPr>
        <p:spPr>
          <a:xfrm>
            <a:off x="9881192" y="763219"/>
            <a:ext cx="1525431" cy="355711"/>
          </a:xfrm>
          <a:prstGeom prst="wedgeRectCallout">
            <a:avLst>
              <a:gd name="adj1" fmla="val 29935"/>
              <a:gd name="adj2" fmla="val 88821"/>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3. Save</a:t>
            </a:r>
            <a:r>
              <a:rPr lang="en-GB" sz="1400" kern="0" dirty="0">
                <a:solidFill>
                  <a:srgbClr val="FFFFFF"/>
                </a:solidFill>
                <a:effectLst>
                  <a:outerShdw blurRad="38100" dist="38100" dir="2700000" algn="tl">
                    <a:srgbClr val="000000">
                      <a:alpha val="43137"/>
                    </a:srgbClr>
                  </a:outerShdw>
                </a:effectLst>
                <a:cs typeface="Arial" charset="0"/>
              </a:rPr>
              <a:t> the plan</a:t>
            </a:r>
            <a:endParaRPr lang="en-GB" sz="1400" b="1" kern="0" dirty="0">
              <a:solidFill>
                <a:srgbClr val="FFFFFF"/>
              </a:solidFill>
              <a:effectLst>
                <a:outerShdw blurRad="38100" dist="38100" dir="2700000" algn="tl">
                  <a:srgbClr val="000000">
                    <a:alpha val="43137"/>
                  </a:srgbClr>
                </a:outerShdw>
              </a:effectLst>
              <a:cs typeface="Arial" charset="0"/>
            </a:endParaRPr>
          </a:p>
        </p:txBody>
      </p:sp>
      <p:grpSp>
        <p:nvGrpSpPr>
          <p:cNvPr id="3" name="Group 2"/>
          <p:cNvGrpSpPr/>
          <p:nvPr/>
        </p:nvGrpSpPr>
        <p:grpSpPr>
          <a:xfrm>
            <a:off x="3805518" y="4822693"/>
            <a:ext cx="7601105" cy="1309164"/>
            <a:chOff x="3805518" y="4822693"/>
            <a:chExt cx="7601105" cy="1309164"/>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b="-9084"/>
            <a:stretch/>
          </p:blipFill>
          <p:spPr>
            <a:xfrm>
              <a:off x="3805518" y="5570781"/>
              <a:ext cx="7601105" cy="561076"/>
            </a:xfrm>
            <a:prstGeom prst="rect">
              <a:avLst/>
            </a:prstGeom>
          </p:spPr>
        </p:pic>
        <p:sp>
          <p:nvSpPr>
            <p:cNvPr id="12" name="Rectangular Callout 11"/>
            <p:cNvSpPr/>
            <p:nvPr/>
          </p:nvSpPr>
          <p:spPr>
            <a:xfrm>
              <a:off x="5744475" y="4822693"/>
              <a:ext cx="1799326" cy="664632"/>
            </a:xfrm>
            <a:prstGeom prst="wedgeRectCallout">
              <a:avLst>
                <a:gd name="adj1" fmla="val -21735"/>
                <a:gd name="adj2" fmla="val 70514"/>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Status changes to </a:t>
              </a:r>
              <a:r>
                <a:rPr lang="en-GB" sz="1400" b="1" kern="0" dirty="0">
                  <a:solidFill>
                    <a:srgbClr val="FFFFFF"/>
                  </a:solidFill>
                  <a:effectLst>
                    <a:outerShdw blurRad="38100" dist="38100" dir="2700000" algn="tl">
                      <a:srgbClr val="000000">
                        <a:alpha val="43137"/>
                      </a:srgbClr>
                    </a:outerShdw>
                  </a:effectLst>
                  <a:cs typeface="Arial" charset="0"/>
                </a:rPr>
                <a:t>Start Working </a:t>
              </a:r>
            </a:p>
          </p:txBody>
        </p:sp>
        <p:sp>
          <p:nvSpPr>
            <p:cNvPr id="13" name="Rectangular Callout 12"/>
            <p:cNvSpPr/>
            <p:nvPr/>
          </p:nvSpPr>
          <p:spPr>
            <a:xfrm>
              <a:off x="9057137" y="4822693"/>
              <a:ext cx="1799326" cy="664632"/>
            </a:xfrm>
            <a:prstGeom prst="wedgeRectCallout">
              <a:avLst>
                <a:gd name="adj1" fmla="val -21735"/>
                <a:gd name="adj2" fmla="val 70514"/>
              </a:avLst>
            </a:prstGeom>
            <a:solidFill>
              <a:srgbClr val="C00000"/>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Actual Start date </a:t>
              </a:r>
              <a:r>
                <a:rPr lang="en-GB" sz="1400" kern="0" dirty="0">
                  <a:solidFill>
                    <a:srgbClr val="FFFFFF"/>
                  </a:solidFill>
                  <a:effectLst>
                    <a:outerShdw blurRad="38100" dist="38100" dir="2700000" algn="tl">
                      <a:srgbClr val="000000">
                        <a:alpha val="43137"/>
                      </a:srgbClr>
                    </a:outerShdw>
                  </a:effectLst>
                  <a:cs typeface="Arial" charset="0"/>
                </a:rPr>
                <a:t>is automatically set</a:t>
              </a:r>
              <a:endParaRPr lang="en-GB" sz="1400" b="1" kern="0" dirty="0">
                <a:solidFill>
                  <a:srgbClr val="FFFFFF"/>
                </a:solidFill>
                <a:effectLst>
                  <a:outerShdw blurRad="38100" dist="38100" dir="2700000" algn="tl">
                    <a:srgbClr val="000000">
                      <a:alpha val="43137"/>
                    </a:srgbClr>
                  </a:outerShdw>
                </a:effectLst>
                <a:cs typeface="Arial" charset="0"/>
              </a:endParaRPr>
            </a:p>
          </p:txBody>
        </p:sp>
      </p:grpSp>
    </p:spTree>
    <p:extLst>
      <p:ext uri="{BB962C8B-B14F-4D97-AF65-F5344CB8AC3E}">
        <p14:creationId xmlns:p14="http://schemas.microsoft.com/office/powerpoint/2010/main" val="214492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a:t>
            </a:r>
          </a:p>
        </p:txBody>
      </p:sp>
      <p:sp>
        <p:nvSpPr>
          <p:cNvPr id="3" name="Content Placeholder 2"/>
          <p:cNvSpPr>
            <a:spLocks noGrp="1"/>
          </p:cNvSpPr>
          <p:nvPr>
            <p:ph idx="1"/>
          </p:nvPr>
        </p:nvSpPr>
        <p:spPr/>
        <p:txBody>
          <a:bodyPr/>
          <a:lstStyle/>
          <a:p>
            <a:endParaRPr lang="en-GB" dirty="0"/>
          </a:p>
          <a:p>
            <a:endParaRPr lang="en-GB" dirty="0"/>
          </a:p>
          <a:p>
            <a:r>
              <a:rPr lang="en-GB" sz="2800" dirty="0"/>
              <a:t>Please complete the </a:t>
            </a:r>
            <a:r>
              <a:rPr lang="en-GB" sz="2800" b="1" dirty="0"/>
              <a:t>Unit 12 Exercise</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96</a:t>
            </a:fld>
            <a:endParaRPr lang="en-IN" dirty="0"/>
          </a:p>
        </p:txBody>
      </p:sp>
    </p:spTree>
    <p:extLst>
      <p:ext uri="{BB962C8B-B14F-4D97-AF65-F5344CB8AC3E}">
        <p14:creationId xmlns:p14="http://schemas.microsoft.com/office/powerpoint/2010/main" val="2007791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a:p>
            <a:endParaRPr lang="en-GB" dirty="0"/>
          </a:p>
          <a:p>
            <a:endParaRPr lang="en-GB" dirty="0"/>
          </a:p>
          <a:p>
            <a:pPr marL="0" indent="0">
              <a:buNone/>
            </a:pPr>
            <a:r>
              <a:rPr lang="en-GB" sz="3600" b="1" dirty="0"/>
              <a:t>Unit 13 </a:t>
            </a:r>
            <a:r>
              <a:rPr lang="en-GB" sz="3600" dirty="0"/>
              <a:t>– Capture Test Results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97</a:t>
            </a:fld>
            <a:endParaRPr lang="en-IN" dirty="0"/>
          </a:p>
        </p:txBody>
      </p:sp>
    </p:spTree>
    <p:extLst>
      <p:ext uri="{BB962C8B-B14F-4D97-AF65-F5344CB8AC3E}">
        <p14:creationId xmlns:p14="http://schemas.microsoft.com/office/powerpoint/2010/main" val="36853844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148" y="576036"/>
            <a:ext cx="5241182" cy="4092783"/>
          </a:xfrm>
          <a:prstGeom prst="rect">
            <a:avLst/>
          </a:prstGeom>
        </p:spPr>
      </p:pic>
      <p:sp>
        <p:nvSpPr>
          <p:cNvPr id="2" name="Title 1"/>
          <p:cNvSpPr>
            <a:spLocks noGrp="1"/>
          </p:cNvSpPr>
          <p:nvPr>
            <p:ph type="title"/>
          </p:nvPr>
        </p:nvSpPr>
        <p:spPr/>
        <p:txBody>
          <a:bodyPr/>
          <a:lstStyle/>
          <a:p>
            <a:r>
              <a:rPr lang="en-GB" dirty="0"/>
              <a:t>Process Step 5: Capture Test Results</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98</a:t>
            </a:fld>
            <a:endParaRPr lang="en-IN" dirty="0"/>
          </a:p>
        </p:txBody>
      </p:sp>
      <p:sp>
        <p:nvSpPr>
          <p:cNvPr id="23" name="Rectangle 4"/>
          <p:cNvSpPr>
            <a:spLocks noChangeArrowheads="1"/>
          </p:cNvSpPr>
          <p:nvPr/>
        </p:nvSpPr>
        <p:spPr bwMode="auto">
          <a:xfrm>
            <a:off x="666073" y="962617"/>
            <a:ext cx="3509960" cy="4357938"/>
          </a:xfrm>
          <a:prstGeom prst="rect">
            <a:avLst/>
          </a:prstGeom>
          <a:solidFill>
            <a:srgbClr val="CCECFF"/>
          </a:solidFill>
          <a:ln w="9525">
            <a:solidFill>
              <a:schemeClr val="bg1"/>
            </a:solidFill>
            <a:miter lim="800000"/>
            <a:headEnd/>
            <a:tailEnd/>
          </a:ln>
        </p:spPr>
        <p:txBody>
          <a:bodyPr wrap="none" anchor="ctr"/>
          <a:lstStyle/>
          <a:p>
            <a:pPr algn="ctr"/>
            <a:endParaRPr lang="en-GB" sz="800" dirty="0">
              <a:solidFill>
                <a:schemeClr val="accent3"/>
              </a:solidFill>
            </a:endParaRPr>
          </a:p>
        </p:txBody>
      </p:sp>
      <p:sp>
        <p:nvSpPr>
          <p:cNvPr id="24" name="AutoShape 17"/>
          <p:cNvSpPr>
            <a:spLocks noChangeArrowheads="1"/>
          </p:cNvSpPr>
          <p:nvPr/>
        </p:nvSpPr>
        <p:spPr bwMode="auto">
          <a:xfrm>
            <a:off x="1944704" y="1701853"/>
            <a:ext cx="1008063" cy="503875"/>
          </a:xfrm>
          <a:prstGeom prst="diamond">
            <a:avLst/>
          </a:prstGeom>
          <a:solidFill>
            <a:srgbClr val="F1EFEF"/>
          </a:solidFill>
          <a:ln w="9525">
            <a:solidFill>
              <a:schemeClr val="tx1"/>
            </a:solidFill>
            <a:miter lim="800000"/>
            <a:headEnd/>
            <a:tailEnd/>
          </a:ln>
        </p:spPr>
        <p:txBody>
          <a:bodyPr wrap="none" anchor="ctr"/>
          <a:lstStyle/>
          <a:p>
            <a:pPr algn="ctr"/>
            <a:r>
              <a:rPr lang="en-GB" sz="800" i="1" dirty="0"/>
              <a:t>Test</a:t>
            </a:r>
          </a:p>
          <a:p>
            <a:pPr algn="ctr"/>
            <a:r>
              <a:rPr lang="en-GB" sz="800" i="1" dirty="0"/>
              <a:t>Result?</a:t>
            </a:r>
          </a:p>
        </p:txBody>
      </p:sp>
      <p:sp>
        <p:nvSpPr>
          <p:cNvPr id="25" name="Rectangle 4"/>
          <p:cNvSpPr>
            <a:spLocks noChangeArrowheads="1"/>
          </p:cNvSpPr>
          <p:nvPr/>
        </p:nvSpPr>
        <p:spPr bwMode="auto">
          <a:xfrm>
            <a:off x="2540912" y="2856433"/>
            <a:ext cx="1438275" cy="360362"/>
          </a:xfrm>
          <a:prstGeom prst="rect">
            <a:avLst/>
          </a:prstGeom>
          <a:solidFill>
            <a:srgbClr val="EAEAEA"/>
          </a:solidFill>
          <a:ln w="9525">
            <a:solidFill>
              <a:schemeClr val="tx1"/>
            </a:solidFill>
            <a:miter lim="800000"/>
            <a:headEnd/>
            <a:tailEnd/>
          </a:ln>
        </p:spPr>
        <p:txBody>
          <a:bodyPr anchor="ctr"/>
          <a:lstStyle/>
          <a:p>
            <a:pPr algn="ctr"/>
            <a:r>
              <a:rPr lang="en-GB" sz="800" dirty="0"/>
              <a:t>Add Test Report Details and Upload Evidence</a:t>
            </a:r>
            <a:endParaRPr lang="en-GB" sz="700" dirty="0"/>
          </a:p>
        </p:txBody>
      </p:sp>
      <p:sp>
        <p:nvSpPr>
          <p:cNvPr id="26" name="Text Box 44"/>
          <p:cNvSpPr txBox="1">
            <a:spLocks noChangeArrowheads="1"/>
          </p:cNvSpPr>
          <p:nvPr/>
        </p:nvSpPr>
        <p:spPr bwMode="auto">
          <a:xfrm>
            <a:off x="2952767" y="1775392"/>
            <a:ext cx="423921" cy="214312"/>
          </a:xfrm>
          <a:prstGeom prst="rect">
            <a:avLst/>
          </a:prstGeom>
          <a:noFill/>
          <a:ln w="9525">
            <a:noFill/>
            <a:miter lim="800000"/>
            <a:headEnd/>
            <a:tailEnd/>
          </a:ln>
        </p:spPr>
        <p:txBody>
          <a:bodyPr wrap="square">
            <a:spAutoFit/>
          </a:bodyPr>
          <a:lstStyle/>
          <a:p>
            <a:r>
              <a:rPr lang="en-GB" sz="800" b="1" i="1" dirty="0"/>
              <a:t>Met</a:t>
            </a:r>
          </a:p>
        </p:txBody>
      </p:sp>
      <p:sp>
        <p:nvSpPr>
          <p:cNvPr id="27" name="Text Box 44"/>
          <p:cNvSpPr txBox="1">
            <a:spLocks noChangeArrowheads="1"/>
          </p:cNvSpPr>
          <p:nvPr/>
        </p:nvSpPr>
        <p:spPr bwMode="auto">
          <a:xfrm>
            <a:off x="1502635" y="1773804"/>
            <a:ext cx="673795" cy="215900"/>
          </a:xfrm>
          <a:prstGeom prst="rect">
            <a:avLst/>
          </a:prstGeom>
          <a:noFill/>
          <a:ln w="9525">
            <a:noFill/>
            <a:miter lim="800000"/>
            <a:headEnd/>
            <a:tailEnd/>
          </a:ln>
        </p:spPr>
        <p:txBody>
          <a:bodyPr wrap="square">
            <a:spAutoFit/>
          </a:bodyPr>
          <a:lstStyle/>
          <a:p>
            <a:r>
              <a:rPr lang="en-GB" sz="800" b="1" i="1" dirty="0"/>
              <a:t>Not Met</a:t>
            </a:r>
            <a:r>
              <a:rPr lang="en-GB" sz="800" b="1" i="1" dirty="0">
                <a:solidFill>
                  <a:srgbClr val="FF0000"/>
                </a:solidFill>
              </a:rPr>
              <a:t> </a:t>
            </a:r>
          </a:p>
        </p:txBody>
      </p:sp>
      <p:sp>
        <p:nvSpPr>
          <p:cNvPr id="28" name="Rectangle 4"/>
          <p:cNvSpPr>
            <a:spLocks noChangeArrowheads="1"/>
          </p:cNvSpPr>
          <p:nvPr/>
        </p:nvSpPr>
        <p:spPr bwMode="auto">
          <a:xfrm>
            <a:off x="1727317" y="1125609"/>
            <a:ext cx="1438275" cy="358775"/>
          </a:xfrm>
          <a:prstGeom prst="rect">
            <a:avLst/>
          </a:prstGeom>
          <a:solidFill>
            <a:srgbClr val="FF9900"/>
          </a:solidFill>
          <a:ln w="9525">
            <a:solidFill>
              <a:schemeClr val="tx1"/>
            </a:solidFill>
            <a:miter lim="800000"/>
            <a:headEnd/>
            <a:tailEnd/>
          </a:ln>
        </p:spPr>
        <p:txBody>
          <a:bodyPr wrap="none" anchor="ctr"/>
          <a:lstStyle/>
          <a:p>
            <a:pPr algn="ctr"/>
            <a:r>
              <a:rPr lang="en-GB" sz="800" dirty="0"/>
              <a:t>Open Test Task</a:t>
            </a:r>
          </a:p>
        </p:txBody>
      </p:sp>
      <p:sp>
        <p:nvSpPr>
          <p:cNvPr id="29" name="AutoShape 71"/>
          <p:cNvSpPr>
            <a:spLocks noChangeArrowheads="1"/>
          </p:cNvSpPr>
          <p:nvPr/>
        </p:nvSpPr>
        <p:spPr bwMode="auto">
          <a:xfrm>
            <a:off x="2466299" y="3429864"/>
            <a:ext cx="1584325" cy="357591"/>
          </a:xfrm>
          <a:prstGeom prst="flowChartInputOutput">
            <a:avLst/>
          </a:prstGeom>
          <a:solidFill>
            <a:srgbClr val="FFFF99"/>
          </a:solidFill>
          <a:ln w="9525">
            <a:solidFill>
              <a:schemeClr val="tx1"/>
            </a:solidFill>
            <a:miter lim="800000"/>
            <a:headEnd/>
            <a:tailEnd/>
          </a:ln>
        </p:spPr>
        <p:txBody>
          <a:bodyPr wrap="none" anchor="ctr"/>
          <a:lstStyle/>
          <a:p>
            <a:pPr algn="ctr"/>
            <a:r>
              <a:rPr lang="en-GB" sz="800" b="1" i="1" dirty="0"/>
              <a:t>Actual</a:t>
            </a:r>
            <a:r>
              <a:rPr lang="en-GB" sz="800" i="1" dirty="0"/>
              <a:t> </a:t>
            </a:r>
            <a:r>
              <a:rPr lang="en-GB" sz="800" b="1" i="1" dirty="0"/>
              <a:t>Finish Date</a:t>
            </a:r>
            <a:r>
              <a:rPr lang="en-GB" sz="800" i="1" dirty="0"/>
              <a:t> Set</a:t>
            </a:r>
          </a:p>
        </p:txBody>
      </p:sp>
      <p:cxnSp>
        <p:nvCxnSpPr>
          <p:cNvPr id="30" name="AutoShape 74"/>
          <p:cNvCxnSpPr>
            <a:cxnSpLocks noChangeShapeType="1"/>
            <a:stCxn id="25" idx="2"/>
            <a:endCxn id="29" idx="1"/>
          </p:cNvCxnSpPr>
          <p:nvPr/>
        </p:nvCxnSpPr>
        <p:spPr bwMode="auto">
          <a:xfrm flipH="1">
            <a:off x="3258462" y="3216795"/>
            <a:ext cx="1588" cy="213069"/>
          </a:xfrm>
          <a:prstGeom prst="straightConnector1">
            <a:avLst/>
          </a:prstGeom>
          <a:noFill/>
          <a:ln w="9525">
            <a:solidFill>
              <a:schemeClr val="tx1"/>
            </a:solidFill>
            <a:round/>
            <a:headEnd/>
            <a:tailEnd type="triangle" w="med" len="med"/>
          </a:ln>
        </p:spPr>
      </p:cxnSp>
      <p:sp>
        <p:nvSpPr>
          <p:cNvPr id="31" name="Rectangle 13"/>
          <p:cNvSpPr>
            <a:spLocks noChangeArrowheads="1"/>
          </p:cNvSpPr>
          <p:nvPr/>
        </p:nvSpPr>
        <p:spPr bwMode="auto">
          <a:xfrm>
            <a:off x="883957" y="2311214"/>
            <a:ext cx="1439863" cy="360363"/>
          </a:xfrm>
          <a:prstGeom prst="rect">
            <a:avLst/>
          </a:prstGeom>
          <a:solidFill>
            <a:srgbClr val="FFCC00"/>
          </a:solidFill>
          <a:ln w="9525">
            <a:solidFill>
              <a:schemeClr val="tx1"/>
            </a:solidFill>
            <a:miter lim="800000"/>
            <a:headEnd/>
            <a:tailEnd/>
          </a:ln>
        </p:spPr>
        <p:txBody>
          <a:bodyPr wrap="none" anchor="ctr"/>
          <a:lstStyle/>
          <a:p>
            <a:pPr algn="ctr"/>
            <a:r>
              <a:rPr lang="en-GB" sz="800" dirty="0"/>
              <a:t>Set Status to </a:t>
            </a:r>
          </a:p>
          <a:p>
            <a:pPr algn="ctr"/>
            <a:r>
              <a:rPr lang="en-GB" sz="800" b="1" dirty="0">
                <a:solidFill>
                  <a:srgbClr val="FF0000"/>
                </a:solidFill>
              </a:rPr>
              <a:t>Target Not Met</a:t>
            </a:r>
          </a:p>
        </p:txBody>
      </p:sp>
      <p:sp>
        <p:nvSpPr>
          <p:cNvPr id="32" name="Rectangle 13"/>
          <p:cNvSpPr>
            <a:spLocks noChangeArrowheads="1"/>
          </p:cNvSpPr>
          <p:nvPr/>
        </p:nvSpPr>
        <p:spPr bwMode="auto">
          <a:xfrm>
            <a:off x="2537737" y="2312592"/>
            <a:ext cx="1441450" cy="350838"/>
          </a:xfrm>
          <a:prstGeom prst="rect">
            <a:avLst/>
          </a:prstGeom>
          <a:solidFill>
            <a:srgbClr val="FFCC00"/>
          </a:solidFill>
          <a:ln w="9525">
            <a:solidFill>
              <a:schemeClr val="tx1"/>
            </a:solidFill>
            <a:miter lim="800000"/>
            <a:headEnd/>
            <a:tailEnd/>
          </a:ln>
        </p:spPr>
        <p:txBody>
          <a:bodyPr anchor="ctr"/>
          <a:lstStyle/>
          <a:p>
            <a:pPr algn="ctr"/>
            <a:r>
              <a:rPr lang="en-GB" sz="800" dirty="0"/>
              <a:t>Set Status to </a:t>
            </a:r>
          </a:p>
          <a:p>
            <a:pPr algn="ctr"/>
            <a:r>
              <a:rPr lang="en-GB" sz="800" b="1" dirty="0">
                <a:solidFill>
                  <a:srgbClr val="339933"/>
                </a:solidFill>
              </a:rPr>
              <a:t>Target Met</a:t>
            </a:r>
          </a:p>
        </p:txBody>
      </p:sp>
      <p:sp>
        <p:nvSpPr>
          <p:cNvPr id="33" name="Rectangle 4"/>
          <p:cNvSpPr>
            <a:spLocks noChangeArrowheads="1"/>
          </p:cNvSpPr>
          <p:nvPr/>
        </p:nvSpPr>
        <p:spPr bwMode="auto">
          <a:xfrm>
            <a:off x="666073" y="5302531"/>
            <a:ext cx="3509962" cy="540209"/>
          </a:xfrm>
          <a:prstGeom prst="rect">
            <a:avLst/>
          </a:prstGeom>
          <a:solidFill>
            <a:srgbClr val="0070C0"/>
          </a:solidFill>
          <a:ln w="12700" cap="flat" cmpd="sng">
            <a:solidFill>
              <a:schemeClr val="bg1"/>
            </a:solidFill>
            <a:prstDash val="solid"/>
            <a:round/>
            <a:headEnd type="none" w="med" len="med"/>
            <a:tailEnd type="none" w="med" len="med"/>
          </a:ln>
          <a:effectLst>
            <a:outerShdw dist="45791" dir="3378596" algn="ctr" rotWithShape="0">
              <a:srgbClr val="808080">
                <a:alpha val="50000"/>
              </a:srgbClr>
            </a:outerShdw>
          </a:effectLst>
        </p:spPr>
        <p:txBody>
          <a:bodyPr/>
          <a:lstStyle/>
          <a:p>
            <a:r>
              <a:rPr lang="en-GB" sz="1400" b="1" dirty="0">
                <a:solidFill>
                  <a:schemeClr val="bg1"/>
                </a:solidFill>
                <a:effectLst>
                  <a:outerShdw blurRad="38100" dist="38100" dir="2700000" algn="tl">
                    <a:srgbClr val="000000">
                      <a:alpha val="43137"/>
                    </a:srgbClr>
                  </a:outerShdw>
                </a:effectLst>
                <a:cs typeface="+mn-cs"/>
              </a:rPr>
              <a:t>5. Capture Test Results</a:t>
            </a:r>
          </a:p>
        </p:txBody>
      </p:sp>
      <p:cxnSp>
        <p:nvCxnSpPr>
          <p:cNvPr id="34" name="AutoShape 63"/>
          <p:cNvCxnSpPr>
            <a:cxnSpLocks noChangeShapeType="1"/>
            <a:stCxn id="24" idx="3"/>
            <a:endCxn id="32" idx="0"/>
          </p:cNvCxnSpPr>
          <p:nvPr/>
        </p:nvCxnSpPr>
        <p:spPr bwMode="auto">
          <a:xfrm>
            <a:off x="2952767" y="1953791"/>
            <a:ext cx="305695" cy="358801"/>
          </a:xfrm>
          <a:prstGeom prst="bentConnector2">
            <a:avLst/>
          </a:prstGeom>
          <a:noFill/>
          <a:ln w="9525">
            <a:solidFill>
              <a:schemeClr val="tx1"/>
            </a:solidFill>
            <a:miter lim="800000"/>
            <a:headEnd/>
            <a:tailEnd type="triangle" w="med" len="med"/>
          </a:ln>
        </p:spPr>
      </p:cxnSp>
      <p:cxnSp>
        <p:nvCxnSpPr>
          <p:cNvPr id="35" name="AutoShape 63"/>
          <p:cNvCxnSpPr>
            <a:cxnSpLocks noChangeShapeType="1"/>
            <a:stCxn id="24" idx="1"/>
            <a:endCxn id="31" idx="0"/>
          </p:cNvCxnSpPr>
          <p:nvPr/>
        </p:nvCxnSpPr>
        <p:spPr bwMode="auto">
          <a:xfrm rot="10800000" flipV="1">
            <a:off x="1603890" y="1953790"/>
            <a:ext cx="340815" cy="357423"/>
          </a:xfrm>
          <a:prstGeom prst="bentConnector2">
            <a:avLst/>
          </a:prstGeom>
          <a:noFill/>
          <a:ln w="9525">
            <a:solidFill>
              <a:schemeClr val="tx1"/>
            </a:solidFill>
            <a:miter lim="800000"/>
            <a:headEnd/>
            <a:tailEnd type="triangle" w="med" len="med"/>
          </a:ln>
        </p:spPr>
      </p:cxnSp>
      <p:cxnSp>
        <p:nvCxnSpPr>
          <p:cNvPr id="36" name="AutoShape 74"/>
          <p:cNvCxnSpPr>
            <a:cxnSpLocks noChangeShapeType="1"/>
            <a:stCxn id="28" idx="2"/>
            <a:endCxn id="24" idx="0"/>
          </p:cNvCxnSpPr>
          <p:nvPr/>
        </p:nvCxnSpPr>
        <p:spPr bwMode="auto">
          <a:xfrm>
            <a:off x="2446455" y="1484384"/>
            <a:ext cx="2281" cy="217469"/>
          </a:xfrm>
          <a:prstGeom prst="straightConnector1">
            <a:avLst/>
          </a:prstGeom>
          <a:noFill/>
          <a:ln w="9525">
            <a:solidFill>
              <a:schemeClr val="tx1"/>
            </a:solidFill>
            <a:round/>
            <a:headEnd/>
            <a:tailEnd type="triangle" w="med" len="med"/>
          </a:ln>
        </p:spPr>
      </p:cxnSp>
      <p:sp>
        <p:nvSpPr>
          <p:cNvPr id="37" name="Rectangle 4"/>
          <p:cNvSpPr>
            <a:spLocks noChangeArrowheads="1"/>
          </p:cNvSpPr>
          <p:nvPr/>
        </p:nvSpPr>
        <p:spPr bwMode="auto">
          <a:xfrm>
            <a:off x="885147" y="2856833"/>
            <a:ext cx="1438275" cy="360362"/>
          </a:xfrm>
          <a:prstGeom prst="rect">
            <a:avLst/>
          </a:prstGeom>
          <a:solidFill>
            <a:srgbClr val="EAEAEA"/>
          </a:solidFill>
          <a:ln w="9525">
            <a:solidFill>
              <a:schemeClr val="tx1"/>
            </a:solidFill>
            <a:miter lim="800000"/>
            <a:headEnd/>
            <a:tailEnd/>
          </a:ln>
        </p:spPr>
        <p:txBody>
          <a:bodyPr anchor="ctr"/>
          <a:lstStyle/>
          <a:p>
            <a:pPr algn="ctr"/>
            <a:r>
              <a:rPr lang="en-GB" sz="800" dirty="0"/>
              <a:t>Add Test Report Details and Upload Evidence</a:t>
            </a:r>
            <a:endParaRPr lang="en-GB" sz="700" dirty="0"/>
          </a:p>
        </p:txBody>
      </p:sp>
      <p:cxnSp>
        <p:nvCxnSpPr>
          <p:cNvPr id="38" name="AutoShape 74"/>
          <p:cNvCxnSpPr>
            <a:cxnSpLocks noChangeShapeType="1"/>
            <a:stCxn id="32" idx="2"/>
            <a:endCxn id="25" idx="0"/>
          </p:cNvCxnSpPr>
          <p:nvPr/>
        </p:nvCxnSpPr>
        <p:spPr bwMode="auto">
          <a:xfrm>
            <a:off x="3258462" y="2663430"/>
            <a:ext cx="1588" cy="193003"/>
          </a:xfrm>
          <a:prstGeom prst="straightConnector1">
            <a:avLst/>
          </a:prstGeom>
          <a:noFill/>
          <a:ln w="9525">
            <a:solidFill>
              <a:schemeClr val="tx1"/>
            </a:solidFill>
            <a:round/>
            <a:headEnd/>
            <a:tailEnd type="triangle" w="med" len="med"/>
          </a:ln>
        </p:spPr>
      </p:cxnSp>
      <p:cxnSp>
        <p:nvCxnSpPr>
          <p:cNvPr id="39" name="AutoShape 74"/>
          <p:cNvCxnSpPr>
            <a:cxnSpLocks noChangeShapeType="1"/>
            <a:stCxn id="31" idx="2"/>
            <a:endCxn id="37" idx="0"/>
          </p:cNvCxnSpPr>
          <p:nvPr/>
        </p:nvCxnSpPr>
        <p:spPr bwMode="auto">
          <a:xfrm>
            <a:off x="1603889" y="2671577"/>
            <a:ext cx="396" cy="185256"/>
          </a:xfrm>
          <a:prstGeom prst="straightConnector1">
            <a:avLst/>
          </a:prstGeom>
          <a:noFill/>
          <a:ln w="9525">
            <a:solidFill>
              <a:schemeClr val="tx1"/>
            </a:solidFill>
            <a:round/>
            <a:headEnd/>
            <a:tailEnd type="triangle" w="med" len="med"/>
          </a:ln>
        </p:spPr>
      </p:cxnSp>
      <p:sp>
        <p:nvSpPr>
          <p:cNvPr id="40" name="AutoShape 71"/>
          <p:cNvSpPr>
            <a:spLocks noChangeArrowheads="1"/>
          </p:cNvSpPr>
          <p:nvPr/>
        </p:nvSpPr>
        <p:spPr bwMode="auto">
          <a:xfrm>
            <a:off x="811330" y="4005928"/>
            <a:ext cx="1584325" cy="362013"/>
          </a:xfrm>
          <a:prstGeom prst="flowChartInputOutput">
            <a:avLst/>
          </a:prstGeom>
          <a:solidFill>
            <a:srgbClr val="FFFF99"/>
          </a:solidFill>
          <a:ln w="9525">
            <a:solidFill>
              <a:schemeClr val="tx1"/>
            </a:solidFill>
            <a:miter lim="800000"/>
            <a:headEnd/>
            <a:tailEnd/>
          </a:ln>
        </p:spPr>
        <p:txBody>
          <a:bodyPr wrap="none" anchor="ctr"/>
          <a:lstStyle/>
          <a:p>
            <a:pPr algn="ctr"/>
            <a:r>
              <a:rPr lang="en-GB" sz="800" b="1" i="1" dirty="0"/>
              <a:t>Actual</a:t>
            </a:r>
            <a:r>
              <a:rPr lang="en-GB" sz="800" i="1" dirty="0"/>
              <a:t> </a:t>
            </a:r>
            <a:r>
              <a:rPr lang="en-GB" sz="800" b="1" i="1" dirty="0"/>
              <a:t>Finish Date</a:t>
            </a:r>
            <a:r>
              <a:rPr lang="en-GB" sz="800" i="1" dirty="0"/>
              <a:t> Set</a:t>
            </a:r>
          </a:p>
        </p:txBody>
      </p:sp>
      <p:cxnSp>
        <p:nvCxnSpPr>
          <p:cNvPr id="41" name="AutoShape 74"/>
          <p:cNvCxnSpPr>
            <a:cxnSpLocks noChangeShapeType="1"/>
            <a:stCxn id="37" idx="2"/>
            <a:endCxn id="44" idx="0"/>
          </p:cNvCxnSpPr>
          <p:nvPr/>
        </p:nvCxnSpPr>
        <p:spPr bwMode="auto">
          <a:xfrm>
            <a:off x="1604285" y="3217195"/>
            <a:ext cx="0" cy="212669"/>
          </a:xfrm>
          <a:prstGeom prst="straightConnector1">
            <a:avLst/>
          </a:prstGeom>
          <a:noFill/>
          <a:ln w="9525">
            <a:solidFill>
              <a:schemeClr val="tx1"/>
            </a:solidFill>
            <a:round/>
            <a:headEnd/>
            <a:tailEnd type="triangle" w="med" len="med"/>
          </a:ln>
        </p:spPr>
      </p:cxnSp>
      <p:sp>
        <p:nvSpPr>
          <p:cNvPr id="42" name="Rectangle 13"/>
          <p:cNvSpPr>
            <a:spLocks noChangeArrowheads="1"/>
          </p:cNvSpPr>
          <p:nvPr/>
        </p:nvSpPr>
        <p:spPr bwMode="auto">
          <a:xfrm>
            <a:off x="885147" y="4728303"/>
            <a:ext cx="1439863" cy="360363"/>
          </a:xfrm>
          <a:prstGeom prst="rect">
            <a:avLst/>
          </a:prstGeom>
          <a:solidFill>
            <a:srgbClr val="FFCC00"/>
          </a:solidFill>
          <a:ln w="9525">
            <a:solidFill>
              <a:schemeClr val="tx1"/>
            </a:solidFill>
            <a:miter lim="800000"/>
            <a:headEnd/>
            <a:tailEnd/>
          </a:ln>
        </p:spPr>
        <p:txBody>
          <a:bodyPr wrap="none" anchor="ctr"/>
          <a:lstStyle/>
          <a:p>
            <a:pPr algn="ctr"/>
            <a:r>
              <a:rPr lang="en-GB" sz="800" dirty="0"/>
              <a:t>Set Status to </a:t>
            </a:r>
          </a:p>
          <a:p>
            <a:pPr algn="ctr"/>
            <a:r>
              <a:rPr lang="en-GB" sz="800" b="1" dirty="0">
                <a:solidFill>
                  <a:srgbClr val="FF0000"/>
                </a:solidFill>
              </a:rPr>
              <a:t>Retest</a:t>
            </a:r>
          </a:p>
        </p:txBody>
      </p:sp>
      <p:cxnSp>
        <p:nvCxnSpPr>
          <p:cNvPr id="43" name="AutoShape 74"/>
          <p:cNvCxnSpPr>
            <a:cxnSpLocks noChangeShapeType="1"/>
            <a:stCxn id="40" idx="4"/>
            <a:endCxn id="42" idx="0"/>
          </p:cNvCxnSpPr>
          <p:nvPr/>
        </p:nvCxnSpPr>
        <p:spPr bwMode="auto">
          <a:xfrm>
            <a:off x="1603493" y="4367941"/>
            <a:ext cx="1586" cy="360362"/>
          </a:xfrm>
          <a:prstGeom prst="straightConnector1">
            <a:avLst/>
          </a:prstGeom>
          <a:noFill/>
          <a:ln w="9525">
            <a:solidFill>
              <a:schemeClr val="tx1"/>
            </a:solidFill>
            <a:prstDash val="dash"/>
            <a:round/>
            <a:headEnd/>
            <a:tailEnd type="triangle" w="med" len="med"/>
          </a:ln>
        </p:spPr>
      </p:cxnSp>
      <p:sp>
        <p:nvSpPr>
          <p:cNvPr id="44" name="Rectangle 4"/>
          <p:cNvSpPr>
            <a:spLocks noChangeArrowheads="1"/>
          </p:cNvSpPr>
          <p:nvPr/>
        </p:nvSpPr>
        <p:spPr bwMode="auto">
          <a:xfrm>
            <a:off x="885147" y="3429864"/>
            <a:ext cx="1438275" cy="360362"/>
          </a:xfrm>
          <a:prstGeom prst="rect">
            <a:avLst/>
          </a:prstGeom>
          <a:solidFill>
            <a:srgbClr val="EAEAEA"/>
          </a:solidFill>
          <a:ln w="9525">
            <a:solidFill>
              <a:schemeClr val="tx1"/>
            </a:solidFill>
            <a:miter lim="800000"/>
            <a:headEnd/>
            <a:tailEnd/>
          </a:ln>
        </p:spPr>
        <p:txBody>
          <a:bodyPr anchor="ctr"/>
          <a:lstStyle/>
          <a:p>
            <a:pPr algn="ctr"/>
            <a:r>
              <a:rPr lang="en-GB" sz="800" dirty="0"/>
              <a:t>Enter MINT / Deviation Plan Number</a:t>
            </a:r>
            <a:endParaRPr lang="en-GB" sz="700" dirty="0"/>
          </a:p>
        </p:txBody>
      </p:sp>
      <p:cxnSp>
        <p:nvCxnSpPr>
          <p:cNvPr id="45" name="AutoShape 74"/>
          <p:cNvCxnSpPr>
            <a:cxnSpLocks noChangeShapeType="1"/>
            <a:stCxn id="44" idx="2"/>
            <a:endCxn id="40" idx="1"/>
          </p:cNvCxnSpPr>
          <p:nvPr/>
        </p:nvCxnSpPr>
        <p:spPr bwMode="auto">
          <a:xfrm flipH="1">
            <a:off x="1603493" y="3790226"/>
            <a:ext cx="792" cy="215702"/>
          </a:xfrm>
          <a:prstGeom prst="straightConnector1">
            <a:avLst/>
          </a:prstGeom>
          <a:noFill/>
          <a:ln w="9525">
            <a:solidFill>
              <a:schemeClr val="tx1"/>
            </a:solidFill>
            <a:round/>
            <a:headEnd/>
            <a:tailEnd type="triangle" w="med" len="med"/>
          </a:ln>
        </p:spPr>
      </p:cxnSp>
      <p:grpSp>
        <p:nvGrpSpPr>
          <p:cNvPr id="46" name="Group 45"/>
          <p:cNvGrpSpPr/>
          <p:nvPr/>
        </p:nvGrpSpPr>
        <p:grpSpPr>
          <a:xfrm>
            <a:off x="2552962" y="1824875"/>
            <a:ext cx="5670749" cy="1391919"/>
            <a:chOff x="1225485" y="6235857"/>
            <a:chExt cx="5670749" cy="1391919"/>
          </a:xfrm>
        </p:grpSpPr>
        <p:sp>
          <p:nvSpPr>
            <p:cNvPr id="48" name="Rectangle 4"/>
            <p:cNvSpPr>
              <a:spLocks noChangeArrowheads="1"/>
            </p:cNvSpPr>
            <p:nvPr/>
          </p:nvSpPr>
          <p:spPr bwMode="auto">
            <a:xfrm>
              <a:off x="1225485" y="6723573"/>
              <a:ext cx="1441525" cy="904203"/>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49" name="Elbow Connector 48"/>
            <p:cNvCxnSpPr>
              <a:stCxn id="47" idx="1"/>
              <a:endCxn id="48" idx="3"/>
            </p:cNvCxnSpPr>
            <p:nvPr/>
          </p:nvCxnSpPr>
          <p:spPr>
            <a:xfrm rot="10800000" flipV="1">
              <a:off x="2667011" y="6602741"/>
              <a:ext cx="835935" cy="572933"/>
            </a:xfrm>
            <a:prstGeom prst="bentConnector3">
              <a:avLst>
                <a:gd name="adj1"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Rectangle 4"/>
            <p:cNvSpPr>
              <a:spLocks noChangeArrowheads="1"/>
            </p:cNvSpPr>
            <p:nvPr/>
          </p:nvSpPr>
          <p:spPr bwMode="auto">
            <a:xfrm>
              <a:off x="3502945" y="6235857"/>
              <a:ext cx="3393289" cy="733769"/>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US" sz="1400" kern="0" dirty="0">
                  <a:solidFill>
                    <a:srgbClr val="FFFFFF"/>
                  </a:solidFill>
                  <a:effectLst>
                    <a:outerShdw blurRad="38100" dist="38100" dir="2700000" algn="tl">
                      <a:srgbClr val="000000">
                        <a:alpha val="43137"/>
                      </a:srgbClr>
                    </a:outerShdw>
                  </a:effectLst>
                  <a:cs typeface="Arial" charset="0"/>
                </a:rPr>
                <a:t>To record a </a:t>
              </a:r>
              <a:r>
                <a:rPr lang="en-US" sz="1400" b="1" kern="0" dirty="0">
                  <a:solidFill>
                    <a:srgbClr val="FFFFFF"/>
                  </a:solidFill>
                  <a:effectLst>
                    <a:outerShdw blurRad="38100" dist="38100" dir="2700000" algn="tl">
                      <a:srgbClr val="000000">
                        <a:alpha val="43137"/>
                      </a:srgbClr>
                    </a:outerShdw>
                  </a:effectLst>
                  <a:cs typeface="Arial" charset="0"/>
                </a:rPr>
                <a:t>Target Met</a:t>
              </a:r>
              <a:r>
                <a:rPr lang="en-US" sz="1400" kern="0" dirty="0">
                  <a:solidFill>
                    <a:srgbClr val="FFFFFF"/>
                  </a:solidFill>
                  <a:effectLst>
                    <a:outerShdw blurRad="38100" dist="38100" dir="2700000" algn="tl">
                      <a:srgbClr val="000000">
                        <a:alpha val="43137"/>
                      </a:srgbClr>
                    </a:outerShdw>
                  </a:effectLst>
                  <a:cs typeface="Arial" charset="0"/>
                </a:rPr>
                <a:t>, a mandatory test report has to be attached as evidence</a:t>
              </a:r>
              <a:endParaRPr lang="en-GB" sz="1400" kern="0" dirty="0">
                <a:solidFill>
                  <a:srgbClr val="FFFFFF"/>
                </a:solidFill>
                <a:effectLst>
                  <a:outerShdw blurRad="38100" dist="38100" dir="2700000" algn="tl">
                    <a:srgbClr val="000000">
                      <a:alpha val="43137"/>
                    </a:srgbClr>
                  </a:outerShdw>
                </a:effectLst>
                <a:cs typeface="Arial" charset="0"/>
              </a:endParaRPr>
            </a:p>
          </p:txBody>
        </p:sp>
      </p:grpSp>
      <p:grpSp>
        <p:nvGrpSpPr>
          <p:cNvPr id="50" name="Group 49"/>
          <p:cNvGrpSpPr/>
          <p:nvPr/>
        </p:nvGrpSpPr>
        <p:grpSpPr>
          <a:xfrm>
            <a:off x="883957" y="2303329"/>
            <a:ext cx="7431705" cy="1501566"/>
            <a:chOff x="1225485" y="6723573"/>
            <a:chExt cx="7431705" cy="1501566"/>
          </a:xfrm>
        </p:grpSpPr>
        <p:sp>
          <p:nvSpPr>
            <p:cNvPr id="51" name="Rectangle 4"/>
            <p:cNvSpPr>
              <a:spLocks noChangeArrowheads="1"/>
            </p:cNvSpPr>
            <p:nvPr/>
          </p:nvSpPr>
          <p:spPr bwMode="auto">
            <a:xfrm>
              <a:off x="5163196" y="7292650"/>
              <a:ext cx="3493994" cy="932489"/>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US" sz="1400" kern="0" dirty="0">
                  <a:solidFill>
                    <a:srgbClr val="FFFFFF"/>
                  </a:solidFill>
                  <a:effectLst>
                    <a:outerShdw blurRad="38100" dist="38100" dir="2700000" algn="tl">
                      <a:srgbClr val="000000">
                        <a:alpha val="43137"/>
                      </a:srgbClr>
                    </a:outerShdw>
                  </a:effectLst>
                  <a:cs typeface="Arial" charset="0"/>
                </a:rPr>
                <a:t>To record a </a:t>
              </a:r>
              <a:r>
                <a:rPr lang="en-US" sz="1400" b="1" kern="0" dirty="0">
                  <a:solidFill>
                    <a:srgbClr val="FFFFFF"/>
                  </a:solidFill>
                  <a:effectLst>
                    <a:outerShdw blurRad="38100" dist="38100" dir="2700000" algn="tl">
                      <a:srgbClr val="000000">
                        <a:alpha val="43137"/>
                      </a:srgbClr>
                    </a:outerShdw>
                  </a:effectLst>
                  <a:cs typeface="Arial" charset="0"/>
                </a:rPr>
                <a:t>Target Not Met</a:t>
              </a:r>
              <a:r>
                <a:rPr lang="en-US" sz="1400" kern="0" dirty="0">
                  <a:solidFill>
                    <a:srgbClr val="FFFFFF"/>
                  </a:solidFill>
                  <a:effectLst>
                    <a:outerShdw blurRad="38100" dist="38100" dir="2700000" algn="tl">
                      <a:srgbClr val="000000">
                        <a:alpha val="43137"/>
                      </a:srgbClr>
                    </a:outerShdw>
                  </a:effectLst>
                  <a:cs typeface="Arial" charset="0"/>
                </a:rPr>
                <a:t>, a mandatory MiNT ID and possible deviation number is required in additional to be test report</a:t>
              </a: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52" name="Rectangle 4"/>
            <p:cNvSpPr>
              <a:spLocks noChangeArrowheads="1"/>
            </p:cNvSpPr>
            <p:nvPr/>
          </p:nvSpPr>
          <p:spPr bwMode="auto">
            <a:xfrm>
              <a:off x="1225485" y="6723573"/>
              <a:ext cx="1441525" cy="1484125"/>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53" name="Elbow Connector 52"/>
            <p:cNvCxnSpPr>
              <a:stCxn id="51" idx="1"/>
              <a:endCxn id="52" idx="3"/>
            </p:cNvCxnSpPr>
            <p:nvPr/>
          </p:nvCxnSpPr>
          <p:spPr>
            <a:xfrm rot="10800000">
              <a:off x="2667010" y="7465637"/>
              <a:ext cx="2496186" cy="293259"/>
            </a:xfrm>
            <a:prstGeom prst="bentConnector3">
              <a:avLst>
                <a:gd name="adj1" fmla="val 94820"/>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883957" y="4089881"/>
            <a:ext cx="7431706" cy="1699069"/>
            <a:chOff x="1225485" y="6079285"/>
            <a:chExt cx="7431706" cy="1699069"/>
          </a:xfrm>
        </p:grpSpPr>
        <p:sp>
          <p:nvSpPr>
            <p:cNvPr id="55" name="Rectangle 4"/>
            <p:cNvSpPr>
              <a:spLocks noChangeArrowheads="1"/>
            </p:cNvSpPr>
            <p:nvPr/>
          </p:nvSpPr>
          <p:spPr bwMode="auto">
            <a:xfrm>
              <a:off x="5163197" y="6079285"/>
              <a:ext cx="3493994" cy="1699069"/>
            </a:xfrm>
            <a:prstGeom prst="rect">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US" sz="1400" kern="0" dirty="0">
                  <a:solidFill>
                    <a:srgbClr val="FFFFFF"/>
                  </a:solidFill>
                  <a:effectLst>
                    <a:outerShdw blurRad="38100" dist="38100" dir="2700000" algn="tl">
                      <a:srgbClr val="000000">
                        <a:alpha val="43137"/>
                      </a:srgbClr>
                    </a:outerShdw>
                  </a:effectLst>
                  <a:cs typeface="Arial" charset="0"/>
                </a:rPr>
                <a:t>Test tasks that have been set to Target Not Met can be retested, by selecting </a:t>
              </a:r>
              <a:r>
                <a:rPr lang="en-US" sz="1400" b="1" kern="0" dirty="0">
                  <a:solidFill>
                    <a:srgbClr val="FFFFFF"/>
                  </a:solidFill>
                  <a:effectLst>
                    <a:outerShdw blurRad="38100" dist="38100" dir="2700000" algn="tl">
                      <a:srgbClr val="000000">
                        <a:alpha val="43137"/>
                      </a:srgbClr>
                    </a:outerShdw>
                  </a:effectLst>
                  <a:cs typeface="Arial" charset="0"/>
                </a:rPr>
                <a:t>Retest</a:t>
              </a:r>
              <a:r>
                <a:rPr lang="en-US" sz="1400" kern="0" dirty="0">
                  <a:solidFill>
                    <a:srgbClr val="FFFFFF"/>
                  </a:solidFill>
                  <a:effectLst>
                    <a:outerShdw blurRad="38100" dist="38100" dir="2700000" algn="tl">
                      <a:srgbClr val="000000">
                        <a:alpha val="43137"/>
                      </a:srgbClr>
                    </a:outerShdw>
                  </a:effectLst>
                  <a:cs typeface="Arial" charset="0"/>
                </a:rPr>
                <a:t> in the task status. </a:t>
              </a:r>
            </a:p>
            <a:p>
              <a:pPr fontAlgn="base">
                <a:spcBef>
                  <a:spcPct val="0"/>
                </a:spcBef>
                <a:spcAft>
                  <a:spcPct val="0"/>
                </a:spcAft>
              </a:pPr>
              <a:endParaRPr lang="en-US" sz="1400" kern="0" dirty="0">
                <a:solidFill>
                  <a:srgbClr val="FFFFFF"/>
                </a:solidFill>
                <a:effectLst>
                  <a:outerShdw blurRad="38100" dist="38100" dir="2700000" algn="tl">
                    <a:srgbClr val="000000">
                      <a:alpha val="43137"/>
                    </a:srgbClr>
                  </a:outerShdw>
                </a:effectLst>
                <a:cs typeface="Arial" charset="0"/>
              </a:endParaRPr>
            </a:p>
            <a:p>
              <a:pPr fontAlgn="base">
                <a:spcBef>
                  <a:spcPct val="0"/>
                </a:spcBef>
                <a:spcAft>
                  <a:spcPct val="0"/>
                </a:spcAft>
              </a:pPr>
              <a:r>
                <a:rPr lang="en-US" sz="1400" kern="0" dirty="0">
                  <a:solidFill>
                    <a:srgbClr val="FFFFFF"/>
                  </a:solidFill>
                  <a:effectLst>
                    <a:outerShdw blurRad="38100" dist="38100" dir="2700000" algn="tl">
                      <a:srgbClr val="000000">
                        <a:alpha val="43137"/>
                      </a:srgbClr>
                    </a:outerShdw>
                  </a:effectLst>
                  <a:cs typeface="Arial" charset="0"/>
                </a:rPr>
                <a:t>Test tasks that are retested retain their original test reports and change history for audit purposes.</a:t>
              </a:r>
              <a:endParaRPr lang="en-GB" sz="1400" kern="0" dirty="0">
                <a:solidFill>
                  <a:srgbClr val="FFFFFF"/>
                </a:solidFill>
                <a:effectLst>
                  <a:outerShdw blurRad="38100" dist="38100" dir="2700000" algn="tl">
                    <a:srgbClr val="000000">
                      <a:alpha val="43137"/>
                    </a:srgbClr>
                  </a:outerShdw>
                </a:effectLst>
                <a:cs typeface="Arial" charset="0"/>
              </a:endParaRPr>
            </a:p>
          </p:txBody>
        </p:sp>
        <p:sp>
          <p:nvSpPr>
            <p:cNvPr id="56" name="Rectangle 4"/>
            <p:cNvSpPr>
              <a:spLocks noChangeArrowheads="1"/>
            </p:cNvSpPr>
            <p:nvPr/>
          </p:nvSpPr>
          <p:spPr bwMode="auto">
            <a:xfrm>
              <a:off x="1225485" y="6712816"/>
              <a:ext cx="1441525" cy="387636"/>
            </a:xfrm>
            <a:prstGeom prst="rect">
              <a:avLst/>
            </a:prstGeom>
            <a:noFill/>
            <a:ln w="38100" cap="flat" cmpd="sng">
              <a:solidFill>
                <a:srgbClr val="00B05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cxnSp>
          <p:nvCxnSpPr>
            <p:cNvPr id="57" name="Elbow Connector 56"/>
            <p:cNvCxnSpPr>
              <a:stCxn id="55" idx="1"/>
              <a:endCxn id="56" idx="3"/>
            </p:cNvCxnSpPr>
            <p:nvPr/>
          </p:nvCxnSpPr>
          <p:spPr>
            <a:xfrm flipH="1" flipV="1">
              <a:off x="2667010" y="6906634"/>
              <a:ext cx="2496187" cy="22186"/>
            </a:xfrm>
            <a:prstGeom prst="straightConnector1">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59" name="Rectangle 4"/>
          <p:cNvSpPr>
            <a:spLocks noChangeArrowheads="1"/>
          </p:cNvSpPr>
          <p:nvPr/>
        </p:nvSpPr>
        <p:spPr bwMode="auto">
          <a:xfrm>
            <a:off x="8750109" y="2912582"/>
            <a:ext cx="856984" cy="248569"/>
          </a:xfrm>
          <a:prstGeom prst="rect">
            <a:avLst/>
          </a:prstGeom>
          <a:solidFill>
            <a:schemeClr val="bg1">
              <a:alpha val="15000"/>
            </a:schemeClr>
          </a:solidFill>
          <a:ln w="38100" cap="flat" cmpd="sng">
            <a:solidFill>
              <a:srgbClr val="00B050">
                <a:alpha val="50000"/>
              </a:srgbClr>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marR="0" lvl="0" indent="-342900" defTabSz="914400" eaLnBrk="1" fontAlgn="base" latinLnBrk="0" hangingPunct="1">
              <a:lnSpc>
                <a:spcPct val="100000"/>
              </a:lnSpc>
              <a:spcBef>
                <a:spcPct val="0"/>
              </a:spcBef>
              <a:spcAft>
                <a:spcPct val="0"/>
              </a:spcAft>
              <a:buClrTx/>
              <a:buSzTx/>
              <a:buFontTx/>
              <a:buAutoNum type="arabicPeriod"/>
              <a:tabLst/>
              <a:defRPr/>
            </a:pPr>
            <a:endParaRPr kumimoji="0" lang="en-GB" sz="1400" b="1" i="0" u="none" strike="noStrike" kern="0" cap="none" spc="0" normalizeH="0" baseline="0" noProof="0" dirty="0">
              <a:ln>
                <a:noFill/>
              </a:ln>
              <a:solidFill>
                <a:srgbClr val="FFFFFF"/>
              </a:solidFill>
              <a:uLnTx/>
              <a:uFillTx/>
              <a:cs typeface="Arial" charset="0"/>
            </a:endParaRPr>
          </a:p>
        </p:txBody>
      </p:sp>
      <p:sp>
        <p:nvSpPr>
          <p:cNvPr id="60" name="Rectangle 4"/>
          <p:cNvSpPr>
            <a:spLocks noChangeArrowheads="1"/>
          </p:cNvSpPr>
          <p:nvPr/>
        </p:nvSpPr>
        <p:spPr bwMode="auto">
          <a:xfrm>
            <a:off x="9277325" y="2138261"/>
            <a:ext cx="834223" cy="271662"/>
          </a:xfrm>
          <a:prstGeom prst="rect">
            <a:avLst/>
          </a:prstGeom>
          <a:solidFill>
            <a:schemeClr val="bg1">
              <a:alpha val="15000"/>
            </a:schemeClr>
          </a:solidFill>
          <a:ln w="38100" cap="flat" cmpd="sng">
            <a:solidFill>
              <a:srgbClr val="00B050">
                <a:alpha val="50000"/>
              </a:srgbClr>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indent="-342900" fontAlgn="base">
              <a:spcBef>
                <a:spcPct val="0"/>
              </a:spcBef>
              <a:spcAft>
                <a:spcPct val="0"/>
              </a:spcAft>
              <a:buFontTx/>
              <a:buAutoNum type="arabicPeriod"/>
            </a:pPr>
            <a:endParaRPr lang="en-GB" sz="1400" b="1" kern="0" dirty="0">
              <a:solidFill>
                <a:srgbClr val="FFFFFF"/>
              </a:solidFill>
              <a:cs typeface="Arial" charset="0"/>
            </a:endParaRPr>
          </a:p>
        </p:txBody>
      </p:sp>
      <p:cxnSp>
        <p:nvCxnSpPr>
          <p:cNvPr id="61" name="Straight Arrow Connector 60"/>
          <p:cNvCxnSpPr/>
          <p:nvPr/>
        </p:nvCxnSpPr>
        <p:spPr>
          <a:xfrm flipV="1">
            <a:off x="9384808" y="1224318"/>
            <a:ext cx="1" cy="937036"/>
          </a:xfrm>
          <a:prstGeom prst="straightConnector1">
            <a:avLst/>
          </a:prstGeom>
          <a:noFill/>
          <a:ln w="38100" cap="flat" cmpd="sng">
            <a:solidFill>
              <a:srgbClr val="00B050"/>
            </a:solidFill>
            <a:prstDash val="solid"/>
            <a:round/>
            <a:headEnd type="arrow" w="med" len="med"/>
            <a:tailEnd type="none" w="med" len="med"/>
          </a:ln>
          <a:effectLst>
            <a:outerShdw dist="45791" dir="3378596" algn="ctr" rotWithShape="0">
              <a:srgbClr val="808080">
                <a:alpha val="50000"/>
              </a:srgbClr>
            </a:outerShdw>
          </a:effectLst>
        </p:spPr>
      </p:cxnSp>
      <p:cxnSp>
        <p:nvCxnSpPr>
          <p:cNvPr id="62" name="Straight Arrow Connector 61"/>
          <p:cNvCxnSpPr/>
          <p:nvPr/>
        </p:nvCxnSpPr>
        <p:spPr>
          <a:xfrm flipV="1">
            <a:off x="10419015" y="2912582"/>
            <a:ext cx="1" cy="787548"/>
          </a:xfrm>
          <a:prstGeom prst="straightConnector1">
            <a:avLst/>
          </a:prstGeom>
          <a:noFill/>
          <a:ln w="38100" cap="flat" cmpd="sng">
            <a:solidFill>
              <a:srgbClr val="FF0000"/>
            </a:solidFill>
            <a:prstDash val="solid"/>
            <a:round/>
            <a:headEnd type="arrow" w="med" len="med"/>
            <a:tailEnd type="none" w="med" len="med"/>
          </a:ln>
          <a:effectLst>
            <a:outerShdw dist="45791" dir="3378596" algn="ctr" rotWithShape="0">
              <a:srgbClr val="808080">
                <a:alpha val="50000"/>
              </a:srgbClr>
            </a:outerShdw>
          </a:effectLst>
        </p:spPr>
      </p:cxnSp>
      <p:sp>
        <p:nvSpPr>
          <p:cNvPr id="63" name="Rectangle 4"/>
          <p:cNvSpPr>
            <a:spLocks noChangeArrowheads="1"/>
          </p:cNvSpPr>
          <p:nvPr/>
        </p:nvSpPr>
        <p:spPr bwMode="auto">
          <a:xfrm>
            <a:off x="9694436" y="3651623"/>
            <a:ext cx="834223" cy="271662"/>
          </a:xfrm>
          <a:prstGeom prst="rect">
            <a:avLst/>
          </a:prstGeom>
          <a:solidFill>
            <a:schemeClr val="bg1">
              <a:alpha val="15000"/>
            </a:schemeClr>
          </a:solidFill>
          <a:ln w="38100" cap="flat" cmpd="sng">
            <a:solidFill>
              <a:srgbClr val="FF000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indent="-342900" fontAlgn="base">
              <a:spcBef>
                <a:spcPct val="0"/>
              </a:spcBef>
              <a:spcAft>
                <a:spcPct val="0"/>
              </a:spcAft>
              <a:buFontTx/>
              <a:buAutoNum type="arabicPeriod"/>
            </a:pPr>
            <a:endParaRPr lang="en-GB" sz="1400" b="1" kern="0" dirty="0">
              <a:solidFill>
                <a:srgbClr val="FFFFFF"/>
              </a:solidFill>
              <a:cs typeface="Arial" charset="0"/>
            </a:endParaRPr>
          </a:p>
        </p:txBody>
      </p:sp>
      <p:sp>
        <p:nvSpPr>
          <p:cNvPr id="64" name="Rectangle 4"/>
          <p:cNvSpPr>
            <a:spLocks noChangeArrowheads="1"/>
          </p:cNvSpPr>
          <p:nvPr/>
        </p:nvSpPr>
        <p:spPr bwMode="auto">
          <a:xfrm>
            <a:off x="10312227" y="2663430"/>
            <a:ext cx="834223" cy="271662"/>
          </a:xfrm>
          <a:prstGeom prst="rect">
            <a:avLst/>
          </a:prstGeom>
          <a:solidFill>
            <a:schemeClr val="bg1">
              <a:alpha val="15000"/>
            </a:schemeClr>
          </a:solidFill>
          <a:ln w="38100" cap="flat" cmpd="sng">
            <a:solidFill>
              <a:srgbClr val="FF0000"/>
            </a:solidFill>
            <a:prstDash val="solid"/>
            <a:round/>
            <a:headEnd type="none" w="med" len="med"/>
            <a:tailEnd type="none" w="med" len="med"/>
          </a:ln>
          <a:effectLst>
            <a:outerShdw dist="45791" dir="3378596" algn="ctr" rotWithShape="0">
              <a:srgbClr val="808080">
                <a:alpha val="50000"/>
              </a:srgbClr>
            </a:outerShdw>
          </a:effectLst>
        </p:spPr>
        <p:txBody>
          <a:bodyPr/>
          <a:lstStyle/>
          <a:p>
            <a:pPr marL="342900" indent="-342900" fontAlgn="base">
              <a:spcBef>
                <a:spcPct val="0"/>
              </a:spcBef>
              <a:spcAft>
                <a:spcPct val="0"/>
              </a:spcAft>
              <a:buFontTx/>
              <a:buAutoNum type="arabicPeriod"/>
            </a:pPr>
            <a:endParaRPr lang="en-GB" sz="1400" b="1" kern="0" dirty="0">
              <a:solidFill>
                <a:srgbClr val="FFFFFF"/>
              </a:solidFill>
              <a:cs typeface="Arial" charset="0"/>
            </a:endParaRPr>
          </a:p>
        </p:txBody>
      </p:sp>
      <p:cxnSp>
        <p:nvCxnSpPr>
          <p:cNvPr id="65" name="Straight Arrow Connector 64"/>
          <p:cNvCxnSpPr/>
          <p:nvPr/>
        </p:nvCxnSpPr>
        <p:spPr>
          <a:xfrm flipV="1">
            <a:off x="9395743" y="2409924"/>
            <a:ext cx="0" cy="502658"/>
          </a:xfrm>
          <a:prstGeom prst="straightConnector1">
            <a:avLst/>
          </a:prstGeom>
          <a:noFill/>
          <a:ln w="38100" cap="flat" cmpd="sng">
            <a:solidFill>
              <a:srgbClr val="00B050"/>
            </a:solidFill>
            <a:prstDash val="solid"/>
            <a:round/>
            <a:headEnd type="arrow" w="med" len="med"/>
            <a:tailEnd type="none" w="med" len="med"/>
          </a:ln>
          <a:effectLst>
            <a:outerShdw dist="45791" dir="3378596" algn="ctr" rotWithShape="0">
              <a:srgbClr val="808080">
                <a:alpha val="50000"/>
              </a:srgbClr>
            </a:outerShdw>
          </a:effectLst>
        </p:spPr>
      </p:cxnSp>
      <p:cxnSp>
        <p:nvCxnSpPr>
          <p:cNvPr id="66" name="Straight Arrow Connector 65"/>
          <p:cNvCxnSpPr/>
          <p:nvPr/>
        </p:nvCxnSpPr>
        <p:spPr>
          <a:xfrm flipV="1">
            <a:off x="10583480" y="2274092"/>
            <a:ext cx="807" cy="397485"/>
          </a:xfrm>
          <a:prstGeom prst="straightConnector1">
            <a:avLst/>
          </a:prstGeom>
          <a:noFill/>
          <a:ln w="38100" cap="flat" cmpd="sng">
            <a:solidFill>
              <a:srgbClr val="FF0000"/>
            </a:solidFill>
            <a:prstDash val="solid"/>
            <a:round/>
            <a:headEnd type="arrow" w="med" len="med"/>
            <a:tailEnd type="none" w="med" len="med"/>
          </a:ln>
          <a:effectLst>
            <a:outerShdw dist="45791" dir="3378596" algn="ctr" rotWithShape="0">
              <a:srgbClr val="808080">
                <a:alpha val="50000"/>
              </a:srgbClr>
            </a:outerShdw>
          </a:effectLst>
        </p:spPr>
      </p:cxnSp>
      <p:cxnSp>
        <p:nvCxnSpPr>
          <p:cNvPr id="68" name="Straight Arrow Connector 67"/>
          <p:cNvCxnSpPr>
            <a:stCxn id="60" idx="3"/>
          </p:cNvCxnSpPr>
          <p:nvPr/>
        </p:nvCxnSpPr>
        <p:spPr>
          <a:xfrm>
            <a:off x="10111548" y="2274092"/>
            <a:ext cx="494287" cy="0"/>
          </a:xfrm>
          <a:prstGeom prst="straightConnector1">
            <a:avLst/>
          </a:prstGeom>
          <a:noFill/>
          <a:ln w="38100" cap="flat" cmpd="sng">
            <a:solidFill>
              <a:srgbClr val="FF0000"/>
            </a:solidFill>
            <a:prstDash val="solid"/>
            <a:round/>
            <a:headEnd type="none" w="med" len="med"/>
            <a:tailEnd type="none" w="med" len="med"/>
          </a:ln>
          <a:effectLst>
            <a:outerShdw dist="45791" dir="3378596" algn="ctr" rotWithShape="0">
              <a:srgbClr val="808080">
                <a:alpha val="50000"/>
              </a:srgbClr>
            </a:outerShdw>
          </a:effectLst>
        </p:spPr>
      </p:cxnSp>
      <p:cxnSp>
        <p:nvCxnSpPr>
          <p:cNvPr id="69" name="Straight Arrow Connector 68"/>
          <p:cNvCxnSpPr/>
          <p:nvPr/>
        </p:nvCxnSpPr>
        <p:spPr>
          <a:xfrm flipH="1">
            <a:off x="10779739" y="1224318"/>
            <a:ext cx="2993" cy="1429125"/>
          </a:xfrm>
          <a:prstGeom prst="straightConnector1">
            <a:avLst/>
          </a:prstGeom>
          <a:noFill/>
          <a:ln w="38100" cap="flat" cmpd="sng">
            <a:solidFill>
              <a:srgbClr val="FF0000"/>
            </a:solidFill>
            <a:prstDash val="solid"/>
            <a:round/>
            <a:headEnd type="arrow" w="med" len="med"/>
            <a:tailEnd type="none" w="med" len="med"/>
          </a:ln>
          <a:effectLst>
            <a:outerShdw dist="45791" dir="3378596" algn="ctr" rotWithShape="0">
              <a:srgbClr val="808080">
                <a:alpha val="50000"/>
              </a:srgbClr>
            </a:outerShdw>
          </a:effectLst>
        </p:spPr>
      </p:cxnSp>
      <p:cxnSp>
        <p:nvCxnSpPr>
          <p:cNvPr id="70" name="Straight Arrow Connector 69"/>
          <p:cNvCxnSpPr/>
          <p:nvPr/>
        </p:nvCxnSpPr>
        <p:spPr>
          <a:xfrm>
            <a:off x="8872402" y="3140761"/>
            <a:ext cx="0" cy="646693"/>
          </a:xfrm>
          <a:prstGeom prst="straightConnector1">
            <a:avLst/>
          </a:prstGeom>
          <a:noFill/>
          <a:ln w="38100" cap="flat" cmpd="sng">
            <a:solidFill>
              <a:srgbClr val="FF0000"/>
            </a:solidFill>
            <a:prstDash val="solid"/>
            <a:round/>
            <a:headEnd type="arrow" w="med" len="med"/>
            <a:tailEnd type="none" w="med" len="med"/>
          </a:ln>
          <a:effectLst>
            <a:outerShdw dist="45791" dir="3378596" algn="ctr" rotWithShape="0">
              <a:srgbClr val="808080">
                <a:alpha val="50000"/>
              </a:srgbClr>
            </a:outerShdw>
          </a:effectLst>
        </p:spPr>
      </p:cxnSp>
      <p:cxnSp>
        <p:nvCxnSpPr>
          <p:cNvPr id="73" name="Straight Arrow Connector 72"/>
          <p:cNvCxnSpPr>
            <a:endCxn id="63" idx="1"/>
          </p:cNvCxnSpPr>
          <p:nvPr/>
        </p:nvCxnSpPr>
        <p:spPr>
          <a:xfrm>
            <a:off x="8856972" y="3787453"/>
            <a:ext cx="837464" cy="1"/>
          </a:xfrm>
          <a:prstGeom prst="straightConnector1">
            <a:avLst/>
          </a:prstGeom>
          <a:noFill/>
          <a:ln w="38100" cap="flat" cmpd="sng">
            <a:solidFill>
              <a:srgbClr val="FF0000"/>
            </a:solidFill>
            <a:prstDash val="solid"/>
            <a:round/>
            <a:headEnd type="none" w="med" len="med"/>
            <a:tailEnd type="none" w="med" len="med"/>
          </a:ln>
          <a:effectLst>
            <a:outerShdw dist="45791" dir="3378596" algn="ctr" rotWithShape="0">
              <a:srgbClr val="808080">
                <a:alpha val="50000"/>
              </a:srgbClr>
            </a:outerShdw>
          </a:effectLst>
        </p:spPr>
      </p:cxnSp>
    </p:spTree>
    <p:extLst>
      <p:ext uri="{BB962C8B-B14F-4D97-AF65-F5344CB8AC3E}">
        <p14:creationId xmlns:p14="http://schemas.microsoft.com/office/powerpoint/2010/main" val="175614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Record a “Target Met” Result</a:t>
            </a:r>
          </a:p>
        </p:txBody>
      </p:sp>
      <p:sp>
        <p:nvSpPr>
          <p:cNvPr id="4" name="Slide Number Placeholder 3"/>
          <p:cNvSpPr>
            <a:spLocks noGrp="1"/>
          </p:cNvSpPr>
          <p:nvPr>
            <p:ph type="sldNum" sz="quarter" idx="12"/>
          </p:nvPr>
        </p:nvSpPr>
        <p:spPr/>
        <p:txBody>
          <a:bodyPr/>
          <a:lstStyle/>
          <a:p>
            <a:pPr>
              <a:defRPr/>
            </a:pPr>
            <a:fld id="{2B9332E9-555D-4333-851F-B3085BC63582}" type="slidenum">
              <a:rPr lang="en-IN" smtClean="0"/>
              <a:pPr>
                <a:defRPr/>
              </a:pPr>
              <a:t>99</a:t>
            </a:fld>
            <a:endParaRPr lang="en-IN"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5788" y="902001"/>
            <a:ext cx="10099211" cy="4990611"/>
          </a:xfrm>
          <a:prstGeom prst="rect">
            <a:avLst/>
          </a:prstGeom>
        </p:spPr>
      </p:pic>
      <p:sp>
        <p:nvSpPr>
          <p:cNvPr id="7" name="Rectangular Callout 6"/>
          <p:cNvSpPr/>
          <p:nvPr/>
        </p:nvSpPr>
        <p:spPr>
          <a:xfrm>
            <a:off x="8427990" y="1070813"/>
            <a:ext cx="1715471" cy="573420"/>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1. Set the status to </a:t>
            </a:r>
            <a:r>
              <a:rPr lang="en-GB" sz="1400" b="1" kern="0" dirty="0">
                <a:solidFill>
                  <a:srgbClr val="FFFFFF"/>
                </a:solidFill>
                <a:effectLst>
                  <a:outerShdw blurRad="38100" dist="38100" dir="2700000" algn="tl">
                    <a:srgbClr val="000000">
                      <a:alpha val="43137"/>
                    </a:srgbClr>
                  </a:outerShdw>
                </a:effectLst>
                <a:cs typeface="Arial" charset="0"/>
              </a:rPr>
              <a:t>Target Met</a:t>
            </a:r>
          </a:p>
        </p:txBody>
      </p:sp>
      <p:sp>
        <p:nvSpPr>
          <p:cNvPr id="8" name="Rectangular Callout 7"/>
          <p:cNvSpPr/>
          <p:nvPr/>
        </p:nvSpPr>
        <p:spPr>
          <a:xfrm>
            <a:off x="2424139" y="2637344"/>
            <a:ext cx="1715471" cy="573420"/>
          </a:xfrm>
          <a:prstGeom prst="wedgeRectCallout">
            <a:avLst>
              <a:gd name="adj1" fmla="val -21735"/>
              <a:gd name="adj2" fmla="val 70514"/>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2. Enter a </a:t>
            </a:r>
            <a:r>
              <a:rPr lang="en-GB" sz="1400" b="1" kern="0" dirty="0">
                <a:solidFill>
                  <a:srgbClr val="FFFFFF"/>
                </a:solidFill>
                <a:effectLst>
                  <a:outerShdw blurRad="38100" dist="38100" dir="2700000" algn="tl">
                    <a:srgbClr val="000000">
                      <a:alpha val="43137"/>
                    </a:srgbClr>
                  </a:outerShdw>
                </a:effectLst>
                <a:cs typeface="Arial" charset="0"/>
              </a:rPr>
              <a:t>Test Report Number</a:t>
            </a:r>
          </a:p>
        </p:txBody>
      </p:sp>
      <p:sp>
        <p:nvSpPr>
          <p:cNvPr id="9" name="Rectangular Callout 8"/>
          <p:cNvSpPr/>
          <p:nvPr/>
        </p:nvSpPr>
        <p:spPr>
          <a:xfrm>
            <a:off x="3976491" y="4659397"/>
            <a:ext cx="1715471" cy="573420"/>
          </a:xfrm>
          <a:prstGeom prst="wedgeRectCallout">
            <a:avLst>
              <a:gd name="adj1" fmla="val -62022"/>
              <a:gd name="adj2" fmla="val -25906"/>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4. Upload a </a:t>
            </a:r>
            <a:r>
              <a:rPr lang="en-GB" sz="1400" b="1" kern="0" dirty="0">
                <a:solidFill>
                  <a:srgbClr val="FFFFFF"/>
                </a:solidFill>
                <a:effectLst>
                  <a:outerShdw blurRad="38100" dist="38100" dir="2700000" algn="tl">
                    <a:srgbClr val="000000">
                      <a:alpha val="43137"/>
                    </a:srgbClr>
                  </a:outerShdw>
                </a:effectLst>
                <a:cs typeface="Arial" charset="0"/>
              </a:rPr>
              <a:t>Test Report</a:t>
            </a:r>
          </a:p>
        </p:txBody>
      </p:sp>
      <p:sp>
        <p:nvSpPr>
          <p:cNvPr id="10" name="Rectangular Callout 9"/>
          <p:cNvSpPr/>
          <p:nvPr/>
        </p:nvSpPr>
        <p:spPr>
          <a:xfrm>
            <a:off x="4426604" y="2199200"/>
            <a:ext cx="1715471" cy="1011564"/>
          </a:xfrm>
          <a:prstGeom prst="wedgeRectCallout">
            <a:avLst>
              <a:gd name="adj1" fmla="val -21735"/>
              <a:gd name="adj2" fmla="val 97816"/>
            </a:avLst>
          </a:prstGeom>
          <a:solidFill>
            <a:srgbClr val="339933"/>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3. Enter </a:t>
            </a:r>
            <a:r>
              <a:rPr lang="en-GB" sz="1400" b="1" kern="0" dirty="0">
                <a:solidFill>
                  <a:srgbClr val="FFFFFF"/>
                </a:solidFill>
                <a:effectLst>
                  <a:outerShdw blurRad="38100" dist="38100" dir="2700000" algn="tl">
                    <a:srgbClr val="000000">
                      <a:alpha val="43137"/>
                    </a:srgbClr>
                  </a:outerShdw>
                </a:effectLst>
                <a:cs typeface="Arial" charset="0"/>
              </a:rPr>
              <a:t>Test Result Details</a:t>
            </a:r>
          </a:p>
          <a:p>
            <a:pPr fontAlgn="base">
              <a:spcBef>
                <a:spcPct val="0"/>
              </a:spcBef>
              <a:spcAft>
                <a:spcPct val="0"/>
              </a:spcAft>
            </a:pPr>
            <a:r>
              <a:rPr lang="en-GB" sz="1400" kern="0" dirty="0">
                <a:solidFill>
                  <a:srgbClr val="FFFFFF"/>
                </a:solidFill>
                <a:effectLst>
                  <a:outerShdw blurRad="38100" dist="38100" dir="2700000" algn="tl">
                    <a:srgbClr val="000000">
                      <a:alpha val="43137"/>
                    </a:srgbClr>
                  </a:outerShdw>
                </a:effectLst>
                <a:cs typeface="Arial" charset="0"/>
              </a:rPr>
              <a:t>(i.e. actual result =2m/s +/- 0.5)</a:t>
            </a:r>
          </a:p>
          <a:p>
            <a:pPr fontAlgn="base">
              <a:spcBef>
                <a:spcPct val="0"/>
              </a:spcBef>
              <a:spcAft>
                <a:spcPct val="0"/>
              </a:spcAft>
            </a:pPr>
            <a:endParaRPr lang="en-GB" sz="1400" b="1" kern="0" dirty="0">
              <a:solidFill>
                <a:srgbClr val="FFFFFF"/>
              </a:solidFill>
              <a:effectLst>
                <a:outerShdw blurRad="38100" dist="38100" dir="2700000" algn="tl">
                  <a:srgbClr val="000000">
                    <a:alpha val="43137"/>
                  </a:srgbClr>
                </a:outerShdw>
              </a:effectLst>
              <a:cs typeface="Arial" charset="0"/>
            </a:endParaRPr>
          </a:p>
        </p:txBody>
      </p:sp>
      <p:sp>
        <p:nvSpPr>
          <p:cNvPr id="11" name="Rectangular Callout 10"/>
          <p:cNvSpPr/>
          <p:nvPr/>
        </p:nvSpPr>
        <p:spPr>
          <a:xfrm>
            <a:off x="9328257" y="1843489"/>
            <a:ext cx="1525431" cy="355711"/>
          </a:xfrm>
          <a:prstGeom prst="wedgeRectCallout">
            <a:avLst>
              <a:gd name="adj1" fmla="val 22268"/>
              <a:gd name="adj2" fmla="val -90525"/>
            </a:avLst>
          </a:prstGeom>
          <a:solidFill>
            <a:schemeClr val="accent6"/>
          </a:solidFill>
          <a:ln w="12700" cap="flat" cmpd="sng">
            <a:solidFill>
              <a:srgbClr val="FFFFFF"/>
            </a:solidFill>
            <a:prstDash val="solid"/>
            <a:round/>
            <a:headEnd type="none" w="med" len="med"/>
            <a:tailEnd type="none" w="med" len="med"/>
          </a:ln>
          <a:effectLst>
            <a:outerShdw dist="45791" dir="3378596" algn="ctr" rotWithShape="0">
              <a:srgbClr val="808080">
                <a:alpha val="50000"/>
              </a:srgbClr>
            </a:outerShdw>
          </a:effectLst>
        </p:spPr>
        <p:txBody>
          <a:bodyPr/>
          <a:lstStyle/>
          <a:p>
            <a:pPr fontAlgn="base">
              <a:spcBef>
                <a:spcPct val="0"/>
              </a:spcBef>
              <a:spcAft>
                <a:spcPct val="0"/>
              </a:spcAft>
            </a:pPr>
            <a:r>
              <a:rPr lang="en-GB" sz="1400" b="1" kern="0" dirty="0">
                <a:solidFill>
                  <a:srgbClr val="FFFFFF"/>
                </a:solidFill>
                <a:effectLst>
                  <a:outerShdw blurRad="38100" dist="38100" dir="2700000" algn="tl">
                    <a:srgbClr val="000000">
                      <a:alpha val="43137"/>
                    </a:srgbClr>
                  </a:outerShdw>
                </a:effectLst>
                <a:cs typeface="Arial" charset="0"/>
              </a:rPr>
              <a:t>5. Save</a:t>
            </a:r>
            <a:r>
              <a:rPr lang="en-GB" sz="1400" kern="0" dirty="0">
                <a:solidFill>
                  <a:srgbClr val="FFFFFF"/>
                </a:solidFill>
                <a:effectLst>
                  <a:outerShdw blurRad="38100" dist="38100" dir="2700000" algn="tl">
                    <a:srgbClr val="000000">
                      <a:alpha val="43137"/>
                    </a:srgbClr>
                  </a:outerShdw>
                </a:effectLst>
                <a:cs typeface="Arial" charset="0"/>
              </a:rPr>
              <a:t> the task</a:t>
            </a:r>
            <a:endParaRPr lang="en-GB" sz="1400" b="1" kern="0" dirty="0">
              <a:solidFill>
                <a:srgbClr val="FFFFFF"/>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val="311383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4836</TotalTime>
  <Words>6064</Words>
  <Application>Microsoft Office PowerPoint</Application>
  <PresentationFormat>Widescreen</PresentationFormat>
  <Paragraphs>1047</Paragraphs>
  <Slides>109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MS PGothic</vt:lpstr>
      <vt:lpstr>Arial</vt:lpstr>
      <vt:lpstr>Calibri</vt:lpstr>
      <vt:lpstr>Times New Roman</vt:lpstr>
      <vt:lpstr>Wingdings</vt:lpstr>
      <vt:lpstr>1_Office Theme</vt:lpstr>
      <vt:lpstr>RMDV2 User Training Course Guide</vt:lpstr>
      <vt:lpstr>Course Schedule</vt:lpstr>
      <vt:lpstr>Course Units</vt:lpstr>
      <vt:lpstr>Training Logins</vt:lpstr>
      <vt:lpstr>PowerPoint Presentation</vt:lpstr>
      <vt:lpstr>RMDV2 Overview</vt:lpstr>
      <vt:lpstr>RMDV2 Solution</vt:lpstr>
      <vt:lpstr>RMDV2 Process</vt:lpstr>
      <vt:lpstr>Requirements Management in DOORS</vt:lpstr>
      <vt:lpstr>DOORS</vt:lpstr>
      <vt:lpstr>Database Explorer</vt:lpstr>
      <vt:lpstr>Requirement Modules</vt:lpstr>
      <vt:lpstr>Exercise</vt:lpstr>
      <vt:lpstr>PowerPoint Presentation</vt:lpstr>
      <vt:lpstr>Navigation</vt:lpstr>
      <vt:lpstr>Edit Modes</vt:lpstr>
      <vt:lpstr>DVP Team Requirement Module</vt:lpstr>
      <vt:lpstr>Requirement Views</vt:lpstr>
      <vt:lpstr>Module Metrics</vt:lpstr>
      <vt:lpstr>Exercise</vt:lpstr>
      <vt:lpstr>PowerPoint Presentation</vt:lpstr>
      <vt:lpstr>Process Step 1: Classify Requirements</vt:lpstr>
      <vt:lpstr>Classification and Targets View</vt:lpstr>
      <vt:lpstr>Add Feature Variants</vt:lpstr>
      <vt:lpstr>Changing and Saving the 01 Classification and Targets View</vt:lpstr>
      <vt:lpstr>Classify Requirement</vt:lpstr>
      <vt:lpstr>Set Targets</vt:lpstr>
      <vt:lpstr>Exercise</vt:lpstr>
      <vt:lpstr>PowerPoint Presentation</vt:lpstr>
      <vt:lpstr>Preparing Requirements for Verification &amp; Validation</vt:lpstr>
      <vt:lpstr>Synchronise Requirements</vt:lpstr>
      <vt:lpstr>Synchronisation Error Report</vt:lpstr>
      <vt:lpstr>View Requirements in RTC Project Plan</vt:lpstr>
      <vt:lpstr>Exercise</vt:lpstr>
      <vt:lpstr>PowerPoint Presentation</vt:lpstr>
      <vt:lpstr>Programme Specific Requirements</vt:lpstr>
      <vt:lpstr>Requirement Text</vt:lpstr>
      <vt:lpstr>Object Type</vt:lpstr>
      <vt:lpstr>Requirement Status</vt:lpstr>
      <vt:lpstr>Priority Level</vt:lpstr>
      <vt:lpstr>Creating a Programme Requirement in DOORS</vt:lpstr>
      <vt:lpstr>Requirement Writing Checklist</vt:lpstr>
      <vt:lpstr>Elements of a Good Requirement</vt:lpstr>
      <vt:lpstr>Examples of Poor Requirements</vt:lpstr>
      <vt:lpstr>Exercise</vt:lpstr>
      <vt:lpstr>Test Case Management in Rational Quality Manager</vt:lpstr>
      <vt:lpstr>Rational Quality Manager (RQM) Login</vt:lpstr>
      <vt:lpstr>Personal Dashboard</vt:lpstr>
      <vt:lpstr>My Projects</vt:lpstr>
      <vt:lpstr>Browsing a Test Case Library in RQM</vt:lpstr>
      <vt:lpstr>Viewing and Filtering Test Case Results</vt:lpstr>
      <vt:lpstr>Test Case Sections</vt:lpstr>
      <vt:lpstr>Creating a Test Case - Test Case Summary</vt:lpstr>
      <vt:lpstr>Creating a Test Case - Test Case Detail</vt:lpstr>
      <vt:lpstr>Creating a Test Case - Requirement Links</vt:lpstr>
      <vt:lpstr>Exercise</vt:lpstr>
      <vt:lpstr>PowerPoint Presentation</vt:lpstr>
      <vt:lpstr>Views - 04 - Generic Comparison</vt:lpstr>
      <vt:lpstr>Views – 02 - Test Case</vt:lpstr>
      <vt:lpstr>Navigating Object Links</vt:lpstr>
      <vt:lpstr>Exercise</vt:lpstr>
      <vt:lpstr>Recap</vt:lpstr>
      <vt:lpstr>Test Planning and Reporting in Rational Team Concert</vt:lpstr>
      <vt:lpstr>Rational Team Concert (RTC) Login</vt:lpstr>
      <vt:lpstr>Programme Plans and Dashboards</vt:lpstr>
      <vt:lpstr>L1 - Project Dashboard</vt:lpstr>
      <vt:lpstr>L2 - System Dashboards </vt:lpstr>
      <vt:lpstr>Dashboard Widgets</vt:lpstr>
      <vt:lpstr>Rich Hover</vt:lpstr>
      <vt:lpstr>Exercise</vt:lpstr>
      <vt:lpstr>PowerPoint Presentation</vt:lpstr>
      <vt:lpstr>PowerPoint Presentation</vt:lpstr>
      <vt:lpstr>Requirement Task</vt:lpstr>
      <vt:lpstr>Requirement Task (Contd)</vt:lpstr>
      <vt:lpstr>Test Task</vt:lpstr>
      <vt:lpstr>Test Task (Contd)</vt:lpstr>
      <vt:lpstr>Requirement Carryover Task</vt:lpstr>
      <vt:lpstr>Tasks Shown in a Project Plan</vt:lpstr>
      <vt:lpstr>PowerPoint Presentation</vt:lpstr>
      <vt:lpstr>PowerPoint Presentation</vt:lpstr>
      <vt:lpstr>Process Step 2: Create Test Tasks</vt:lpstr>
      <vt:lpstr>Project Plan – 01 Planning Req view</vt:lpstr>
      <vt:lpstr>Project Plan – 04 My Plan Items view</vt:lpstr>
      <vt:lpstr>Create Test Tasks from the Project Plan</vt:lpstr>
      <vt:lpstr>Create Test Tasks from the Project Plan (Continued)</vt:lpstr>
      <vt:lpstr>Create Test Tasks from a Requirement Task</vt:lpstr>
      <vt:lpstr>Requirement Task Links</vt:lpstr>
      <vt:lpstr>Exercise</vt:lpstr>
      <vt:lpstr>PowerPoint Presentation</vt:lpstr>
      <vt:lpstr>Process Step 3: Schedule Tests</vt:lpstr>
      <vt:lpstr>Schedule Tests</vt:lpstr>
      <vt:lpstr>Exercise</vt:lpstr>
      <vt:lpstr>PowerPoint Presentation</vt:lpstr>
      <vt:lpstr>Process Step 4: Run Tests</vt:lpstr>
      <vt:lpstr>Run Tests</vt:lpstr>
      <vt:lpstr>Exercise</vt:lpstr>
      <vt:lpstr>PowerPoint Presentation</vt:lpstr>
      <vt:lpstr>Process Step 5: Capture Test Results</vt:lpstr>
      <vt:lpstr>Record a “Target Met” Result</vt:lpstr>
      <vt:lpstr>Record a “Target Not Met” Result</vt:lpstr>
      <vt:lpstr>Record a “Target Deviation”</vt:lpstr>
      <vt:lpstr>Approving or Rejecting a Target Deviation</vt:lpstr>
      <vt:lpstr>Exercise</vt:lpstr>
      <vt:lpstr>PowerPoint Presentation</vt:lpstr>
      <vt:lpstr>Process Step 6: Validate Requirements</vt:lpstr>
      <vt:lpstr>Validate Requirement Task</vt:lpstr>
      <vt:lpstr>Validate Carryover Requirement Task</vt:lpstr>
      <vt:lpstr>Exercise</vt:lpstr>
      <vt:lpstr>Recap</vt:lpstr>
    </vt:vector>
  </TitlesOfParts>
  <Company>TMETC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PEACOCK (TMETC Plc)</dc:creator>
  <cp:lastModifiedBy>Rik Davis (TMETC Plc)</cp:lastModifiedBy>
  <cp:revision>238</cp:revision>
  <dcterms:created xsi:type="dcterms:W3CDTF">2016-07-04T08:10:23Z</dcterms:created>
  <dcterms:modified xsi:type="dcterms:W3CDTF">2016-08-26T08:42:09Z</dcterms:modified>
</cp:coreProperties>
</file>